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303" r:id="rId3"/>
    <p:sldId id="287" r:id="rId4"/>
    <p:sldId id="259" r:id="rId5"/>
    <p:sldId id="286" r:id="rId6"/>
    <p:sldId id="262" r:id="rId7"/>
    <p:sldId id="263" r:id="rId8"/>
    <p:sldId id="297" r:id="rId9"/>
    <p:sldId id="261" r:id="rId10"/>
    <p:sldId id="285" r:id="rId11"/>
    <p:sldId id="265" r:id="rId12"/>
    <p:sldId id="266" r:id="rId13"/>
    <p:sldId id="267" r:id="rId14"/>
    <p:sldId id="268" r:id="rId15"/>
    <p:sldId id="284" r:id="rId16"/>
    <p:sldId id="270" r:id="rId17"/>
    <p:sldId id="283" r:id="rId18"/>
    <p:sldId id="272" r:id="rId19"/>
    <p:sldId id="282" r:id="rId20"/>
    <p:sldId id="275" r:id="rId21"/>
    <p:sldId id="276" r:id="rId22"/>
    <p:sldId id="293" r:id="rId23"/>
    <p:sldId id="299" r:id="rId24"/>
    <p:sldId id="302" r:id="rId25"/>
    <p:sldId id="300" r:id="rId26"/>
    <p:sldId id="301" r:id="rId27"/>
    <p:sldId id="298" r:id="rId28"/>
    <p:sldId id="277" r:id="rId29"/>
    <p:sldId id="288" r:id="rId30"/>
    <p:sldId id="279" r:id="rId31"/>
    <p:sldId id="289" r:id="rId32"/>
    <p:sldId id="294" r:id="rId33"/>
  </p:sldIdLst>
  <p:sldSz cx="18288000" cy="10287000"/>
  <p:notesSz cx="6858000" cy="9144000"/>
  <p:embeddedFontLst>
    <p:embeddedFont>
      <p:font typeface="Noto Sans T Chinese" panose="020B0500000000000000" pitchFamily="34" charset="-128"/>
      <p:regular r:id="rId35"/>
    </p:embeddedFont>
    <p:embeddedFont>
      <p:font typeface="Noto Sans T Chinese Bold" panose="020B0800000000000000" pitchFamily="34" charset="-128"/>
      <p:regular r:id="rId36"/>
      <p:bold r:id="rId37"/>
    </p:embeddedFont>
    <p:embeddedFont>
      <p:font typeface="Agrandir" pitchFamily="2" charset="0"/>
      <p:regular r:id="rId38"/>
    </p:embeddedFont>
    <p:embeddedFont>
      <p:font typeface="Arcade Gamer" pitchFamily="2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Gautami" panose="020B0502040204020203" pitchFamily="34" charset="0"/>
      <p:regular r:id="rId48"/>
      <p:bold r:id="rId49"/>
    </p:embeddedFont>
    <p:embeddedFont>
      <p:font typeface="LANTINGHEI SC DEMIBOLD" panose="02000000000000000000" pitchFamily="2" charset="-122"/>
      <p:regular r:id="rId50"/>
      <p:bold r:id="rId51"/>
    </p:embeddedFont>
    <p:embeddedFont>
      <p:font typeface="Marykate" pitchFamily="2" charset="0"/>
      <p:regular r:id="rId52"/>
    </p:embeddedFont>
    <p:embeddedFont>
      <p:font typeface="More Sugar" pitchFamily="2" charset="0"/>
      <p:regular r:id="rId53"/>
    </p:embeddedFont>
    <p:embeddedFont>
      <p:font typeface="Yuppy TC" panose="020F0603040207020204" pitchFamily="34" charset="-12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ECA"/>
    <a:srgbClr val="FBD6D1"/>
    <a:srgbClr val="FF83C4"/>
    <a:srgbClr val="F3F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4099" autoAdjust="0"/>
  </p:normalViewPr>
  <p:slideViewPr>
    <p:cSldViewPr>
      <p:cViewPr varScale="1">
        <p:scale>
          <a:sx n="47" d="100"/>
          <a:sy n="47" d="100"/>
        </p:scale>
        <p:origin x="264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899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4602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053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7115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807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6261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92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5767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007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sv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6.gif"/><Relationship Id="rId5" Type="http://schemas.openxmlformats.org/officeDocument/2006/relationships/image" Target="../media/image50.png"/><Relationship Id="rId15" Type="http://schemas.openxmlformats.org/officeDocument/2006/relationships/image" Target="../media/image60.svg"/><Relationship Id="rId23" Type="http://schemas.openxmlformats.org/officeDocument/2006/relationships/image" Target="../media/image68.svg"/><Relationship Id="rId10" Type="http://schemas.openxmlformats.org/officeDocument/2006/relationships/image" Target="../media/image55.svg"/><Relationship Id="rId19" Type="http://schemas.openxmlformats.org/officeDocument/2006/relationships/image" Target="../media/image64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svg"/><Relationship Id="rId7" Type="http://schemas.openxmlformats.org/officeDocument/2006/relationships/image" Target="../media/image72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4.svg"/><Relationship Id="rId18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3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2.svg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10" Type="http://schemas.openxmlformats.org/officeDocument/2006/relationships/image" Target="../media/image31.png"/><Relationship Id="rId19" Type="http://schemas.openxmlformats.org/officeDocument/2006/relationships/image" Target="../media/image9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12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svg"/><Relationship Id="rId5" Type="http://schemas.openxmlformats.org/officeDocument/2006/relationships/image" Target="../media/image13.sv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3" Type="http://schemas.openxmlformats.org/officeDocument/2006/relationships/image" Target="../media/image107.gif"/><Relationship Id="rId7" Type="http://schemas.openxmlformats.org/officeDocument/2006/relationships/image" Target="../media/image111.svg"/><Relationship Id="rId12" Type="http://schemas.openxmlformats.org/officeDocument/2006/relationships/image" Target="../media/image116.png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gif"/><Relationship Id="rId10" Type="http://schemas.openxmlformats.org/officeDocument/2006/relationships/image" Target="../media/image114.svg"/><Relationship Id="rId4" Type="http://schemas.openxmlformats.org/officeDocument/2006/relationships/image" Target="../media/image108.gif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5.sv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4.sv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4.svg"/><Relationship Id="rId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4.svg"/><Relationship Id="rId10" Type="http://schemas.openxmlformats.org/officeDocument/2006/relationships/image" Target="../media/image42.jpe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743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7160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2885092">
            <a:off x="13591956" y="6779416"/>
            <a:ext cx="1174282" cy="1174282"/>
            <a:chOff x="0" y="0"/>
            <a:chExt cx="1565709" cy="156570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6341" y="186341"/>
              <a:ext cx="1193027" cy="11930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3268" y="1183091"/>
              <a:ext cx="268772" cy="26877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57691" y="51296"/>
              <a:ext cx="328413" cy="32841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97151">
            <a:off x="13571918" y="3170817"/>
            <a:ext cx="654353" cy="6543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617600">
            <a:off x="3448049" y="6990034"/>
            <a:ext cx="753046" cy="75304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45360" y="981075"/>
            <a:ext cx="4797281" cy="84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6"/>
              </a:lnSpc>
              <a:spcBef>
                <a:spcPct val="0"/>
              </a:spcBef>
            </a:pPr>
            <a:endParaRPr/>
          </a:p>
        </p:txBody>
      </p:sp>
      <p:grpSp>
        <p:nvGrpSpPr>
          <p:cNvPr id="12" name="Group 12"/>
          <p:cNvGrpSpPr/>
          <p:nvPr/>
        </p:nvGrpSpPr>
        <p:grpSpPr>
          <a:xfrm>
            <a:off x="1273063" y="981075"/>
            <a:ext cx="1905306" cy="1905306"/>
            <a:chOff x="0" y="0"/>
            <a:chExt cx="2540408" cy="254040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 rot="399042">
            <a:off x="4163576" y="-519132"/>
            <a:ext cx="11201392" cy="11344287"/>
            <a:chOff x="0" y="0"/>
            <a:chExt cx="15804762" cy="1684925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804762" cy="16849250"/>
            </a:xfrm>
            <a:prstGeom prst="rect">
              <a:avLst/>
            </a:prstGeom>
          </p:spPr>
        </p:pic>
        <p:grpSp>
          <p:nvGrpSpPr>
            <p:cNvPr id="18" name="Group 18"/>
            <p:cNvGrpSpPr/>
            <p:nvPr/>
          </p:nvGrpSpPr>
          <p:grpSpPr>
            <a:xfrm rot="-960206">
              <a:off x="3592562" y="3834456"/>
              <a:ext cx="7373147" cy="9759120"/>
              <a:chOff x="0" y="0"/>
              <a:chExt cx="1576556" cy="20867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 rot="21325171">
            <a:off x="5673960" y="1887731"/>
            <a:ext cx="6857165" cy="6365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3"/>
              </a:lnSpc>
            </a:pPr>
            <a:r>
              <a:rPr lang="en-US" sz="814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HOLD </a:t>
            </a:r>
            <a:r>
              <a:rPr lang="en-US" sz="8149" b="1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情緒</a:t>
            </a:r>
            <a:endParaRPr lang="en-US" sz="8149" b="1" dirty="0">
              <a:solidFill>
                <a:srgbClr val="213138"/>
              </a:solidFill>
              <a:latin typeface="Yuppy TC" panose="020F0603040207020204" pitchFamily="34" charset="-120"/>
              <a:ea typeface="Yuppy TC" panose="020F0603040207020204" pitchFamily="34" charset="-120"/>
              <a:cs typeface="Yuppy TC" panose="020F0603040207020204" pitchFamily="34" charset="-120"/>
            </a:endParaRPr>
          </a:p>
          <a:p>
            <a:pPr algn="ctr">
              <a:lnSpc>
                <a:spcPts val="5567"/>
              </a:lnSpc>
            </a:pPr>
            <a:r>
              <a:rPr lang="en-US" sz="4800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第</a:t>
            </a:r>
            <a:r>
              <a:rPr lang="en-US" sz="4800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112202</a:t>
            </a:r>
            <a:r>
              <a:rPr lang="en-US" sz="4800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</a:t>
            </a:r>
          </a:p>
          <a:p>
            <a:pPr algn="ctr">
              <a:lnSpc>
                <a:spcPts val="5567"/>
              </a:lnSpc>
            </a:pPr>
            <a:endParaRPr lang="en-US" sz="4800" dirty="0">
              <a:solidFill>
                <a:srgbClr val="213138"/>
              </a:solidFill>
              <a:ea typeface="More Sugar Bold"/>
            </a:endParaRPr>
          </a:p>
          <a:p>
            <a:pPr algn="ctr">
              <a:lnSpc>
                <a:spcPts val="4639"/>
              </a:lnSpc>
            </a:pP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指導老師：唐日新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</a:t>
            </a:r>
            <a:r>
              <a:rPr lang="en-US" sz="3999" dirty="0" err="1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老師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</a:t>
            </a: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組長</a:t>
            </a:r>
            <a:r>
              <a:rPr lang="en-US" sz="3999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：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11136002周廷蓁</a:t>
            </a: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組員</a:t>
            </a:r>
            <a:r>
              <a:rPr lang="en-US" sz="3999" b="1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：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11136003賴姿吟</a:t>
            </a: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   </a:t>
            </a: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11136026陳姿妤</a:t>
            </a:r>
          </a:p>
          <a:p>
            <a:pPr algn="ctr">
              <a:lnSpc>
                <a:spcPts val="4639"/>
              </a:lnSpc>
            </a:pP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     </a:t>
            </a:r>
            <a:r>
              <a:rPr lang="zh-TW" alt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   </a:t>
            </a:r>
            <a:r>
              <a:rPr lang="en-US" sz="3999" dirty="0">
                <a:solidFill>
                  <a:srgbClr val="213138"/>
                </a:solidFill>
                <a:latin typeface="Yuppy TC" panose="020F0603040207020204" pitchFamily="34" charset="-120"/>
                <a:ea typeface="Yuppy TC" panose="020F0603040207020204" pitchFamily="34" charset="-120"/>
                <a:cs typeface="Yuppy TC" panose="020F0603040207020204" pitchFamily="34" charset="-120"/>
              </a:rPr>
              <a:t>11136027許佳宜</a:t>
            </a:r>
          </a:p>
          <a:p>
            <a:pPr algn="ctr">
              <a:lnSpc>
                <a:spcPts val="4639"/>
              </a:lnSpc>
            </a:pPr>
            <a:endParaRPr lang="en-US" sz="3999" dirty="0">
              <a:solidFill>
                <a:srgbClr val="213138"/>
              </a:solidFill>
              <a:latin typeface="Gautami" panose="020B0502040204020203" pitchFamily="34" charset="0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68358" y="6537418"/>
            <a:ext cx="3088300" cy="308830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EDB17517-C17E-C0F8-2A8B-28BD99CA9E97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24" name="Group 24"/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585279" y="7938619"/>
              <a:ext cx="711028" cy="158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38600" y="4838570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03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系統</a:t>
            </a:r>
            <a:r>
              <a:rPr lang="zh-TW" altLang="en-US" sz="9499" dirty="0">
                <a:solidFill>
                  <a:srgbClr val="1B4262"/>
                </a:solidFill>
                <a:latin typeface="Marykate"/>
              </a:rPr>
              <a:t>目的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sp>
        <p:nvSpPr>
          <p:cNvPr id="12" name="Freeform 25">
            <a:extLst>
              <a:ext uri="{FF2B5EF4-FFF2-40B4-BE49-F238E27FC236}">
                <a16:creationId xmlns:a16="http://schemas.microsoft.com/office/drawing/2014/main" id="{F89C0711-766A-CCCC-99F5-3F083B3251F3}"/>
              </a:ext>
            </a:extLst>
          </p:cNvPr>
          <p:cNvSpPr/>
          <p:nvPr/>
        </p:nvSpPr>
        <p:spPr>
          <a:xfrm>
            <a:off x="69101" y="9264616"/>
            <a:ext cx="1076597" cy="1022384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E486"/>
          </a:solidFill>
        </p:spPr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7C3B1A1D-B2DB-FD4E-99A5-A393A0BA9CE1}"/>
              </a:ext>
            </a:extLst>
          </p:cNvPr>
          <p:cNvSpPr txBox="1"/>
          <p:nvPr/>
        </p:nvSpPr>
        <p:spPr>
          <a:xfrm>
            <a:off x="69101" y="8971472"/>
            <a:ext cx="1076597" cy="1118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4800" dirty="0">
                <a:solidFill>
                  <a:srgbClr val="397DC9"/>
                </a:solidFill>
                <a:latin typeface="Noto Sans T Chinese 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9322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7217" y="2441667"/>
            <a:ext cx="7028042" cy="745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1.睡眠困難，譬如難以入睡、易醒或早醒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2.感覺緊張不安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3.覺得容易苦惱或動怒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4.感覺憂鬱、心情低落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 dirty="0">
                <a:solidFill>
                  <a:srgbClr val="1B4262"/>
                </a:solidFill>
                <a:latin typeface="Noto Sans T Chinese Bold"/>
              </a:rPr>
              <a:t>5.覺得比不上別人</a:t>
            </a: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 dirty="0">
              <a:solidFill>
                <a:srgbClr val="1B4262"/>
              </a:solidFill>
              <a:latin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17505" y="2441667"/>
            <a:ext cx="5363017" cy="799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6.我覺得很煩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7.我不能專心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8.我會莫名地想哭 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9.</a:t>
            </a:r>
            <a:r>
              <a:rPr lang="en-US" sz="3003">
                <a:solidFill>
                  <a:srgbClr val="1B4262"/>
                </a:solidFill>
                <a:ea typeface="Noto Sans T Chinese Bold"/>
              </a:rPr>
              <a:t>我對任何事都提不起勁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1B4262"/>
                </a:solidFill>
                <a:latin typeface="Noto Sans T Chinese Bold"/>
              </a:rPr>
              <a:t>10.我覺得記憶力變差了  </a:t>
            </a: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  <a:p>
            <a:pPr>
              <a:lnSpc>
                <a:spcPts val="4205"/>
              </a:lnSpc>
            </a:pPr>
            <a:endParaRPr lang="en-US" sz="3003">
              <a:solidFill>
                <a:srgbClr val="1B4262"/>
              </a:solidFill>
              <a:latin typeface="Noto Sans T Chinese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974" b="29219"/>
          <a:stretch/>
        </p:blipFill>
        <p:spPr>
          <a:xfrm rot="5400000" flipH="1">
            <a:off x="-334503" y="334500"/>
            <a:ext cx="3333498" cy="2664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9811"/>
          <a:stretch/>
        </p:blipFill>
        <p:spPr>
          <a:xfrm rot="-10800000" flipH="1">
            <a:off x="15629116" y="-2"/>
            <a:ext cx="2658884" cy="33950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041" b="26031"/>
          <a:stretch/>
        </p:blipFill>
        <p:spPr>
          <a:xfrm flipH="1">
            <a:off x="-30801" y="7502507"/>
            <a:ext cx="2664496" cy="27844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62448" y="770209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測驗題目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573402" y="7542645"/>
            <a:ext cx="3141197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30000"/>
                </a:solidFill>
                <a:latin typeface="Noto Sans T Chinese Bold"/>
              </a:rPr>
              <a:t>11.有自殺的想法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C30000"/>
              </a:solidFill>
              <a:latin typeface="Noto Sans T Chines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4813" y="9210675"/>
            <a:ext cx="10239783" cy="311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 dirty="0" err="1">
                <a:solidFill>
                  <a:srgbClr val="000000"/>
                </a:solidFill>
                <a:ea typeface="Noto Sans T Chinese Bold"/>
              </a:rPr>
              <a:t>資料來源：簡式心情溫度計、董事基金會</a:t>
            </a: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  <a:p>
            <a:pPr>
              <a:lnSpc>
                <a:spcPts val="4245"/>
              </a:lnSpc>
            </a:pPr>
            <a:endParaRPr lang="en-US" sz="2527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27DDE9C-F349-0CF9-EA91-9C6331E06C9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BD51CF77-52B5-9F81-61AC-4424024C672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4" name="Freeform 25">
                <a:extLst>
                  <a:ext uri="{FF2B5EF4-FFF2-40B4-BE49-F238E27FC236}">
                    <a16:creationId xmlns:a16="http://schemas.microsoft.com/office/drawing/2014/main" id="{4FD85CDD-A0AD-C046-B496-82E7A806592C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5" name="TextBox 26">
                <a:extLst>
                  <a:ext uri="{FF2B5EF4-FFF2-40B4-BE49-F238E27FC236}">
                    <a16:creationId xmlns:a16="http://schemas.microsoft.com/office/drawing/2014/main" id="{125D5947-C8DE-1726-2359-3235CDD9F81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21D0D949-131B-AC13-12C8-9538DF1053FD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041" b="26031"/>
          <a:stretch/>
        </p:blipFill>
        <p:spPr>
          <a:xfrm flipH="1">
            <a:off x="-30801" y="7502507"/>
            <a:ext cx="2664496" cy="27844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974" b="29219"/>
          <a:stretch/>
        </p:blipFill>
        <p:spPr>
          <a:xfrm rot="5400000" flipH="1">
            <a:off x="-334503" y="334500"/>
            <a:ext cx="3333498" cy="2664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193" b="9811"/>
          <a:stretch/>
        </p:blipFill>
        <p:spPr>
          <a:xfrm rot="-10800000" flipH="1">
            <a:off x="15629116" y="-2"/>
            <a:ext cx="2658884" cy="33950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62400" y="1866900"/>
            <a:ext cx="11003068" cy="6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【得分說明】</a:t>
            </a:r>
            <a:r>
              <a:rPr lang="en-US" sz="3500" dirty="0">
                <a:solidFill>
                  <a:srgbClr val="1B4262"/>
                </a:solidFill>
                <a:latin typeface="Noto Sans T Chinese Bold"/>
              </a:rPr>
              <a:t>1至10題之總分：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latin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☆得分0-13分：為一般正常範圍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☆得分13-25分：輕度情緒困擾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☆得分26-38分：中度情緒困擾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  <a:p>
            <a:pPr marL="755654" lvl="1" indent="-377827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1B4262"/>
                </a:solidFill>
                <a:ea typeface="Noto Sans T Chinese Bold"/>
              </a:rPr>
              <a:t>☆得分38分以上或第11題得1分以上：重度情緒困擾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1B4262"/>
              </a:solidFill>
              <a:ea typeface="Noto Sans T Chines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0009" y="9210675"/>
            <a:ext cx="3967981" cy="43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 dirty="0" err="1">
                <a:solidFill>
                  <a:srgbClr val="000000"/>
                </a:solidFill>
                <a:ea typeface="Noto Sans T Chinese Bold"/>
              </a:rPr>
              <a:t>資料來源：簡式心情溫度計</a:t>
            </a:r>
            <a:endParaRPr lang="en-US" sz="2603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3DC4BAE-113C-C11A-9DAE-49A9C7B93CB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1AB7FAAF-7DD4-B88A-1FD3-A15595C967FB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E2E1D455-F06E-4A33-C49A-129AF1B8503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E058F371-E65A-F829-ED16-0B8150FF230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459FE46B-0ADB-964B-7305-320ACFA895C4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18" b="24305"/>
          <a:stretch/>
        </p:blipFill>
        <p:spPr>
          <a:xfrm>
            <a:off x="8137285" y="0"/>
            <a:ext cx="10150715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/>
          <a:srcRect l="19824" t="2698" r="23480" b="2698"/>
          <a:stretch/>
        </p:blipFill>
        <p:spPr>
          <a:xfrm>
            <a:off x="0" y="3136709"/>
            <a:ext cx="8137284" cy="71285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331605">
            <a:off x="10176122" y="257764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Happy</a:t>
            </a:r>
          </a:p>
        </p:txBody>
      </p:sp>
      <p:sp>
        <p:nvSpPr>
          <p:cNvPr id="5" name="TextBox 5"/>
          <p:cNvSpPr txBox="1"/>
          <p:nvPr/>
        </p:nvSpPr>
        <p:spPr>
          <a:xfrm rot="1165434">
            <a:off x="14077551" y="517265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Relax</a:t>
            </a:r>
            <a:endParaRPr lang="en-US" sz="7200" dirty="0">
              <a:solidFill>
                <a:srgbClr val="392515"/>
              </a:solidFill>
              <a:latin typeface="More Sugar"/>
            </a:endParaRPr>
          </a:p>
        </p:txBody>
      </p:sp>
      <p:sp>
        <p:nvSpPr>
          <p:cNvPr id="6" name="TextBox 6"/>
          <p:cNvSpPr txBox="1"/>
          <p:nvPr/>
        </p:nvSpPr>
        <p:spPr>
          <a:xfrm rot="-953252">
            <a:off x="10498262" y="6894524"/>
            <a:ext cx="5067124" cy="113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6000" dirty="0">
                <a:solidFill>
                  <a:srgbClr val="392515"/>
                </a:solidFill>
                <a:latin typeface="More Sugar"/>
              </a:rPr>
              <a:t>Emotion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655" y="904485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系統目的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07374" y="87524"/>
            <a:ext cx="6563104" cy="1127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>
              <a:lnSpc>
                <a:spcPts val="9280"/>
              </a:lnSpc>
            </a:pPr>
            <a:r>
              <a:rPr lang="en-US" sz="6000" b="1" dirty="0" err="1">
                <a:solidFill>
                  <a:srgbClr val="392515"/>
                </a:solidFill>
                <a:latin typeface="More Sugar"/>
              </a:rPr>
              <a:t>心情日記</a:t>
            </a:r>
            <a:endParaRPr lang="en-US" sz="6000" b="1" dirty="0">
              <a:solidFill>
                <a:srgbClr val="392515"/>
              </a:solidFill>
              <a:latin typeface="More Sugar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02A57A2-8817-61C2-DCB9-BCFF1BCD9AB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8707622-9407-1778-BDA3-DB0874E6965E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0613DE21-0DB1-3BC7-9DB2-27B03E69252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D27CCC05-E606-1E08-E3F7-3FD8A07BADC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A9DC76FF-399B-B06B-97EA-9A719E561EE1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45320" y="7456623"/>
            <a:ext cx="2556699" cy="27094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45301" y="515627"/>
            <a:ext cx="13408436" cy="7010689"/>
            <a:chOff x="0" y="0"/>
            <a:chExt cx="3531440" cy="2083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31440" cy="2083809"/>
            </a:xfrm>
            <a:custGeom>
              <a:avLst/>
              <a:gdLst/>
              <a:ahLst/>
              <a:cxnLst/>
              <a:rect l="l" t="t" r="r" b="b"/>
              <a:pathLst>
                <a:path w="3531440" h="2083809">
                  <a:moveTo>
                    <a:pt x="29447" y="0"/>
                  </a:moveTo>
                  <a:lnTo>
                    <a:pt x="3501993" y="0"/>
                  </a:lnTo>
                  <a:cubicBezTo>
                    <a:pt x="3518256" y="0"/>
                    <a:pt x="3531440" y="13184"/>
                    <a:pt x="3531440" y="29447"/>
                  </a:cubicBezTo>
                  <a:lnTo>
                    <a:pt x="3531440" y="2054362"/>
                  </a:lnTo>
                  <a:cubicBezTo>
                    <a:pt x="3531440" y="2070625"/>
                    <a:pt x="3518256" y="2083809"/>
                    <a:pt x="3501993" y="2083809"/>
                  </a:cubicBezTo>
                  <a:lnTo>
                    <a:pt x="29447" y="2083809"/>
                  </a:lnTo>
                  <a:cubicBezTo>
                    <a:pt x="13184" y="2083809"/>
                    <a:pt x="0" y="2070625"/>
                    <a:pt x="0" y="2054362"/>
                  </a:cubicBezTo>
                  <a:lnTo>
                    <a:pt x="0" y="29447"/>
                  </a:lnTo>
                  <a:cubicBezTo>
                    <a:pt x="0" y="13184"/>
                    <a:pt x="13184" y="0"/>
                    <a:pt x="294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FF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25491" y="8747608"/>
            <a:ext cx="3460438" cy="540527"/>
            <a:chOff x="0" y="0"/>
            <a:chExt cx="4613917" cy="72070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0288" cy="72070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59365" y="0"/>
              <a:ext cx="780288" cy="720702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17453" y="0"/>
              <a:ext cx="780288" cy="72070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875541" y="0"/>
              <a:ext cx="780288" cy="720702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833629" y="0"/>
              <a:ext cx="780288" cy="720702"/>
            </a:xfrm>
            <a:prstGeom prst="rect">
              <a:avLst/>
            </a:prstGeom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15A8387-A31C-0283-8A79-DC10DC80E87E}"/>
              </a:ext>
            </a:extLst>
          </p:cNvPr>
          <p:cNvGrpSpPr/>
          <p:nvPr/>
        </p:nvGrpSpPr>
        <p:grpSpPr>
          <a:xfrm>
            <a:off x="12889144" y="8811328"/>
            <a:ext cx="3544179" cy="466397"/>
            <a:chOff x="14128888" y="9332430"/>
            <a:chExt cx="3544179" cy="46639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864394" y="9332430"/>
              <a:ext cx="602156" cy="46639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5599900" y="9332430"/>
              <a:ext cx="602156" cy="4663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335405" y="9332430"/>
              <a:ext cx="602156" cy="466397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070911" y="9332430"/>
              <a:ext cx="602156" cy="466397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128888" y="9332430"/>
              <a:ext cx="602156" cy="46639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732937" y="8095445"/>
            <a:ext cx="1349253" cy="571593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026873" y="855208"/>
            <a:ext cx="14135857" cy="102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2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rcade Gamer"/>
              </a:rPr>
              <a:t>紓壓小遊戲</a:t>
            </a:r>
            <a:endParaRPr lang="en-US" sz="7500" spc="-371" dirty="0">
              <a:solidFill>
                <a:srgbClr val="FFFFFF"/>
              </a:solidFill>
              <a:ea typeface="Arcade Gamer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DB70CFC-2733-657B-0A30-7916BA91A252}"/>
              </a:ext>
            </a:extLst>
          </p:cNvPr>
          <p:cNvGrpSpPr/>
          <p:nvPr/>
        </p:nvGrpSpPr>
        <p:grpSpPr>
          <a:xfrm>
            <a:off x="3321130" y="2332660"/>
            <a:ext cx="3656312" cy="4613224"/>
            <a:chOff x="3313855" y="2942871"/>
            <a:chExt cx="3656312" cy="4613224"/>
          </a:xfrm>
        </p:grpSpPr>
        <p:grpSp>
          <p:nvGrpSpPr>
            <p:cNvPr id="6" name="Group 6"/>
            <p:cNvGrpSpPr/>
            <p:nvPr/>
          </p:nvGrpSpPr>
          <p:grpSpPr>
            <a:xfrm>
              <a:off x="3313855" y="2942871"/>
              <a:ext cx="3656312" cy="365631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3716049" y="2966365"/>
              <a:ext cx="2851923" cy="3656312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4094867" y="7046190"/>
              <a:ext cx="2094287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cade Gamer"/>
                </a:rPr>
                <a:t>balloon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C687A1B-8D3C-DA21-5AC6-8675E8354099}"/>
              </a:ext>
            </a:extLst>
          </p:cNvPr>
          <p:cNvGrpSpPr/>
          <p:nvPr/>
        </p:nvGrpSpPr>
        <p:grpSpPr>
          <a:xfrm>
            <a:off x="7473757" y="2332660"/>
            <a:ext cx="3656312" cy="4613224"/>
            <a:chOff x="7472541" y="2942871"/>
            <a:chExt cx="3656312" cy="4613224"/>
          </a:xfrm>
        </p:grpSpPr>
        <p:grpSp>
          <p:nvGrpSpPr>
            <p:cNvPr id="24" name="Group 24"/>
            <p:cNvGrpSpPr/>
            <p:nvPr/>
          </p:nvGrpSpPr>
          <p:grpSpPr>
            <a:xfrm>
              <a:off x="7472541" y="2942871"/>
              <a:ext cx="3656312" cy="365631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8048247" y="3423596"/>
              <a:ext cx="2402546" cy="2741849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204333" y="7046190"/>
              <a:ext cx="1879334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cade Gamer"/>
                </a:rPr>
                <a:t>puzzle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C8024CF0-EA1A-5BC2-008E-BB32B971160F}"/>
              </a:ext>
            </a:extLst>
          </p:cNvPr>
          <p:cNvGrpSpPr/>
          <p:nvPr/>
        </p:nvGrpSpPr>
        <p:grpSpPr>
          <a:xfrm>
            <a:off x="11558280" y="2332660"/>
            <a:ext cx="3656312" cy="4613224"/>
            <a:chOff x="11575025" y="2942871"/>
            <a:chExt cx="3656312" cy="4613224"/>
          </a:xfrm>
        </p:grpSpPr>
        <p:grpSp>
          <p:nvGrpSpPr>
            <p:cNvPr id="28" name="Group 28"/>
            <p:cNvGrpSpPr/>
            <p:nvPr/>
          </p:nvGrpSpPr>
          <p:grpSpPr>
            <a:xfrm>
              <a:off x="11575025" y="2942871"/>
              <a:ext cx="3656312" cy="365631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181677" y="3487566"/>
              <a:ext cx="2431222" cy="2338000"/>
              <a:chOff x="0" y="0"/>
              <a:chExt cx="3241630" cy="3117334"/>
            </a:xfrm>
          </p:grpSpPr>
          <p:pic>
            <p:nvPicPr>
              <p:cNvPr id="32" name="Picture 32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335" y="0"/>
                <a:ext cx="1312057" cy="1312057"/>
              </a:xfrm>
              <a:prstGeom prst="rect">
                <a:avLst/>
              </a:prstGeom>
            </p:spPr>
          </p:pic>
          <p:pic>
            <p:nvPicPr>
              <p:cNvPr id="33" name="Picture 33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742607"/>
                <a:ext cx="1374727" cy="1374727"/>
              </a:xfrm>
              <a:prstGeom prst="rect">
                <a:avLst/>
              </a:prstGeom>
            </p:spPr>
          </p:pic>
          <p:pic>
            <p:nvPicPr>
              <p:cNvPr id="34" name="Picture 3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85755" y="0"/>
                <a:ext cx="1355875" cy="1355875"/>
              </a:xfrm>
              <a:prstGeom prst="rect">
                <a:avLst/>
              </a:prstGeom>
            </p:spPr>
          </p:pic>
          <p:pic>
            <p:nvPicPr>
              <p:cNvPr id="35" name="Picture 35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85755" y="1794048"/>
                <a:ext cx="1323286" cy="1323286"/>
              </a:xfrm>
              <a:prstGeom prst="rect">
                <a:avLst/>
              </a:prstGeom>
            </p:spPr>
          </p:pic>
        </p:grpSp>
        <p:sp>
          <p:nvSpPr>
            <p:cNvPr id="39" name="TextBox 39"/>
            <p:cNvSpPr txBox="1"/>
            <p:nvPr/>
          </p:nvSpPr>
          <p:spPr>
            <a:xfrm>
              <a:off x="12463514" y="7046190"/>
              <a:ext cx="1879334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cade Gamer"/>
                </a:rPr>
                <a:t>guess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-122695" y="8487922"/>
            <a:ext cx="1796947" cy="192653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pic>
        <p:nvPicPr>
          <p:cNvPr id="60" name="Picture 21">
            <a:extLst>
              <a:ext uri="{FF2B5EF4-FFF2-40B4-BE49-F238E27FC236}">
                <a16:creationId xmlns:a16="http://schemas.microsoft.com/office/drawing/2014/main" id="{43D7711E-5EEA-1493-F018-49328B9CBED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372" r="1" b="32927"/>
          <a:stretch/>
        </p:blipFill>
        <p:spPr>
          <a:xfrm>
            <a:off x="9094802" y="9278248"/>
            <a:ext cx="9198447" cy="986250"/>
          </a:xfrm>
          <a:prstGeom prst="rect">
            <a:avLst/>
          </a:prstGeom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9D4D1066-7972-FCDB-D1F1-3DE4C60CA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583"/>
          <a:stretch/>
        </p:blipFill>
        <p:spPr>
          <a:xfrm>
            <a:off x="0" y="7526316"/>
            <a:ext cx="1877056" cy="27094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7372" r="1" b="32927"/>
          <a:stretch/>
        </p:blipFill>
        <p:spPr>
          <a:xfrm>
            <a:off x="0" y="9304297"/>
            <a:ext cx="9094802" cy="986250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0C153CF3-79BE-586D-4E77-748455489ACF}"/>
              </a:ext>
            </a:extLst>
          </p:cNvPr>
          <p:cNvGrpSpPr/>
          <p:nvPr/>
        </p:nvGrpSpPr>
        <p:grpSpPr>
          <a:xfrm>
            <a:off x="113742" y="8946248"/>
            <a:ext cx="1076597" cy="1315528"/>
            <a:chOff x="4197" y="7817047"/>
            <a:chExt cx="1873196" cy="2414967"/>
          </a:xfrm>
        </p:grpSpPr>
        <p:grpSp>
          <p:nvGrpSpPr>
            <p:cNvPr id="48" name="Group 24">
              <a:extLst>
                <a:ext uri="{FF2B5EF4-FFF2-40B4-BE49-F238E27FC236}">
                  <a16:creationId xmlns:a16="http://schemas.microsoft.com/office/drawing/2014/main" id="{FE1EF2EA-BE20-43FA-CB45-6A2A8226BEF6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6D71B100-4B9E-19FB-BA02-B9784AB2E966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1" name="TextBox 26">
                <a:extLst>
                  <a:ext uri="{FF2B5EF4-FFF2-40B4-BE49-F238E27FC236}">
                    <a16:creationId xmlns:a16="http://schemas.microsoft.com/office/drawing/2014/main" id="{FE5AF51B-7AB8-CF15-4AAC-BDACE40209D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9204902A-D2C1-C75A-E07D-000621AA7B6B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624561" y="4824471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04 STP</a:t>
            </a: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BEABCAD-8B26-062F-C1A6-6EB5AD9CD4E5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2EC4EEDC-6304-1B5F-734F-01D72A0B6E0D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08C67D8D-3F70-B994-62AB-ECE51BC7578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F9893410-2E77-3568-B866-AB2F170E65A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A908D9AD-BE98-3DD7-58D7-54E3FECABE2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81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4703" y="2006978"/>
            <a:ext cx="3086100" cy="1272825"/>
            <a:chOff x="0" y="0"/>
            <a:chExt cx="812800" cy="33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35230"/>
            </a:xfrm>
            <a:custGeom>
              <a:avLst/>
              <a:gdLst/>
              <a:ahLst/>
              <a:cxnLst/>
              <a:rect l="l" t="t" r="r" b="b"/>
              <a:pathLst>
                <a:path w="812800" h="33523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289"/>
                  </a:lnTo>
                  <a:cubicBezTo>
                    <a:pt x="812800" y="241221"/>
                    <a:pt x="799321" y="273763"/>
                    <a:pt x="775327" y="297757"/>
                  </a:cubicBezTo>
                  <a:cubicBezTo>
                    <a:pt x="751333" y="321750"/>
                    <a:pt x="718791" y="335230"/>
                    <a:pt x="684859" y="335230"/>
                  </a:cubicBezTo>
                  <a:lnTo>
                    <a:pt x="127941" y="335230"/>
                  </a:lnTo>
                  <a:cubicBezTo>
                    <a:pt x="94009" y="335230"/>
                    <a:pt x="61467" y="321750"/>
                    <a:pt x="37473" y="297757"/>
                  </a:cubicBezTo>
                  <a:cubicBezTo>
                    <a:pt x="13479" y="273763"/>
                    <a:pt x="0" y="241221"/>
                    <a:pt x="0" y="20728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82012" y="1898522"/>
            <a:ext cx="3059013" cy="1489737"/>
            <a:chOff x="0" y="0"/>
            <a:chExt cx="805666" cy="392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5666" cy="392359"/>
            </a:xfrm>
            <a:custGeom>
              <a:avLst/>
              <a:gdLst/>
              <a:ahLst/>
              <a:cxnLst/>
              <a:rect l="l" t="t" r="r" b="b"/>
              <a:pathLst>
                <a:path w="805666" h="392359">
                  <a:moveTo>
                    <a:pt x="129074" y="0"/>
                  </a:moveTo>
                  <a:lnTo>
                    <a:pt x="676592" y="0"/>
                  </a:lnTo>
                  <a:cubicBezTo>
                    <a:pt x="747878" y="0"/>
                    <a:pt x="805666" y="57788"/>
                    <a:pt x="805666" y="129074"/>
                  </a:cubicBezTo>
                  <a:lnTo>
                    <a:pt x="805666" y="263285"/>
                  </a:lnTo>
                  <a:cubicBezTo>
                    <a:pt x="805666" y="334570"/>
                    <a:pt x="747878" y="392359"/>
                    <a:pt x="676592" y="392359"/>
                  </a:cubicBezTo>
                  <a:lnTo>
                    <a:pt x="129074" y="392359"/>
                  </a:lnTo>
                  <a:cubicBezTo>
                    <a:pt x="57788" y="392359"/>
                    <a:pt x="0" y="334570"/>
                    <a:pt x="0" y="263285"/>
                  </a:cubicBezTo>
                  <a:lnTo>
                    <a:pt x="0" y="129074"/>
                  </a:lnTo>
                  <a:cubicBezTo>
                    <a:pt x="0" y="57788"/>
                    <a:pt x="57788" y="0"/>
                    <a:pt x="129074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43053" y="1912857"/>
            <a:ext cx="3086100" cy="1489737"/>
            <a:chOff x="0" y="0"/>
            <a:chExt cx="812800" cy="392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92359"/>
            </a:xfrm>
            <a:custGeom>
              <a:avLst/>
              <a:gdLst/>
              <a:ahLst/>
              <a:cxnLst/>
              <a:rect l="l" t="t" r="r" b="b"/>
              <a:pathLst>
                <a:path w="812800" h="392359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4418"/>
                  </a:lnTo>
                  <a:cubicBezTo>
                    <a:pt x="812800" y="335078"/>
                    <a:pt x="755519" y="392359"/>
                    <a:pt x="684859" y="392359"/>
                  </a:cubicBezTo>
                  <a:lnTo>
                    <a:pt x="127941" y="392359"/>
                  </a:lnTo>
                  <a:cubicBezTo>
                    <a:pt x="94009" y="392359"/>
                    <a:pt x="61467" y="378879"/>
                    <a:pt x="37473" y="354886"/>
                  </a:cubicBezTo>
                  <a:cubicBezTo>
                    <a:pt x="13479" y="330892"/>
                    <a:pt x="0" y="298350"/>
                    <a:pt x="0" y="26441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5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6673">
            <a:off x="1000620" y="-510726"/>
            <a:ext cx="3584578" cy="21507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873" b="26031"/>
          <a:stretch/>
        </p:blipFill>
        <p:spPr>
          <a:xfrm flipH="1">
            <a:off x="-1" y="7502507"/>
            <a:ext cx="2633695" cy="27844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193" b="26031"/>
          <a:stretch/>
        </p:blipFill>
        <p:spPr>
          <a:xfrm>
            <a:off x="15629116" y="7502507"/>
            <a:ext cx="2658884" cy="278449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489895" y="3600450"/>
            <a:ext cx="4350564" cy="5361158"/>
            <a:chOff x="0" y="0"/>
            <a:chExt cx="1145827" cy="14119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50608" y="3600450"/>
            <a:ext cx="4350564" cy="5361158"/>
            <a:chOff x="0" y="0"/>
            <a:chExt cx="1145827" cy="1411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99960" y="2071539"/>
            <a:ext cx="4035586" cy="11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市場區隔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(Segmentation)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13082" y="2016446"/>
            <a:ext cx="2745610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215" lvl="1" algn="ctr">
              <a:lnSpc>
                <a:spcPts val="4905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定位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(Positioning)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7594" y="2066868"/>
            <a:ext cx="2910547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215" lvl="1">
              <a:lnSpc>
                <a:spcPts val="4905"/>
              </a:lnSpc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目標市場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(Targeting)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4884" y="3897807"/>
            <a:ext cx="4100821" cy="362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7"/>
              </a:lnSpc>
            </a:pPr>
            <a:endParaRPr dirty="0"/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國中生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(13-15歲)</a:t>
            </a:r>
          </a:p>
          <a:p>
            <a:pPr>
              <a:lnSpc>
                <a:spcPts val="4905"/>
              </a:lnSpc>
            </a:pPr>
            <a:endParaRPr lang="en-US" sz="3503" dirty="0">
              <a:solidFill>
                <a:srgbClr val="1B4262"/>
              </a:solidFill>
              <a:ea typeface="Noto Sans T Chinese Bold"/>
            </a:endParaRPr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高中生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(16-18歲)</a:t>
            </a:r>
          </a:p>
          <a:p>
            <a:pPr>
              <a:lnSpc>
                <a:spcPts val="4905"/>
              </a:lnSpc>
            </a:pPr>
            <a:endParaRPr lang="en-US" sz="3503" dirty="0">
              <a:solidFill>
                <a:srgbClr val="1B4262"/>
              </a:solidFill>
              <a:ea typeface="Noto Sans T Chinese Bold"/>
            </a:endParaRPr>
          </a:p>
          <a:p>
            <a:pPr marL="756431" lvl="1" indent="-378216">
              <a:lnSpc>
                <a:spcPts val="4905"/>
              </a:lnSpc>
              <a:buFont typeface="Arial"/>
              <a:buChar char="•"/>
            </a:pPr>
            <a:r>
              <a:rPr lang="en-US" sz="3503" dirty="0" err="1">
                <a:solidFill>
                  <a:srgbClr val="1B4262"/>
                </a:solidFill>
                <a:ea typeface="Noto Sans T Chinese Bold"/>
              </a:rPr>
              <a:t>大學生</a:t>
            </a:r>
            <a:r>
              <a:rPr lang="en-US" sz="3503" dirty="0">
                <a:solidFill>
                  <a:srgbClr val="1B4262"/>
                </a:solidFill>
                <a:ea typeface="Noto Sans T Chinese Bold"/>
              </a:rPr>
              <a:t>(19-22歲)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81580" y="4430936"/>
            <a:ext cx="4259877" cy="388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en-US" sz="3607" dirty="0" err="1">
                <a:solidFill>
                  <a:srgbClr val="1B4262"/>
                </a:solidFill>
                <a:ea typeface="Noto Sans T Chinese Bold"/>
              </a:rPr>
              <a:t>大學生為主</a:t>
            </a:r>
            <a:endParaRPr lang="en-US" sz="3607" dirty="0">
              <a:solidFill>
                <a:srgbClr val="1B4262"/>
              </a:solidFill>
              <a:ea typeface="Noto Sans T Chinese Bold"/>
            </a:endParaRPr>
          </a:p>
          <a:p>
            <a:pPr marL="389412" lvl="1">
              <a:lnSpc>
                <a:spcPts val="5050"/>
              </a:lnSpc>
            </a:pPr>
            <a:endParaRPr lang="en-US" sz="3607" dirty="0">
              <a:solidFill>
                <a:srgbClr val="1B4262"/>
              </a:solidFill>
              <a:ea typeface="Noto Sans T Chinese Bold"/>
            </a:endParaRPr>
          </a:p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en-US" sz="3607" dirty="0" err="1">
                <a:solidFill>
                  <a:srgbClr val="1B4262"/>
                </a:solidFill>
                <a:ea typeface="Noto Sans T Chinese Bold"/>
              </a:rPr>
              <a:t>讓有情緒調節障礙的學生能夠有舒壓、緩解情緒的管道</a:t>
            </a:r>
            <a:r>
              <a:rPr lang="en-US" sz="3607" dirty="0">
                <a:solidFill>
                  <a:srgbClr val="1B4262"/>
                </a:solidFill>
                <a:ea typeface="Noto Sans T Chinese Bold"/>
              </a:rPr>
              <a:t>。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210822" y="3600450"/>
            <a:ext cx="4350564" cy="5361158"/>
            <a:chOff x="0" y="0"/>
            <a:chExt cx="1145827" cy="14119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5827" cy="1411992"/>
            </a:xfrm>
            <a:custGeom>
              <a:avLst/>
              <a:gdLst/>
              <a:ahLst/>
              <a:cxnLst/>
              <a:rect l="l" t="t" r="r" b="b"/>
              <a:pathLst>
                <a:path w="1145827" h="1411992">
                  <a:moveTo>
                    <a:pt x="90756" y="0"/>
                  </a:moveTo>
                  <a:lnTo>
                    <a:pt x="1055072" y="0"/>
                  </a:lnTo>
                  <a:cubicBezTo>
                    <a:pt x="1079142" y="0"/>
                    <a:pt x="1102226" y="9562"/>
                    <a:pt x="1119246" y="26582"/>
                  </a:cubicBezTo>
                  <a:cubicBezTo>
                    <a:pt x="1136266" y="43602"/>
                    <a:pt x="1145827" y="66686"/>
                    <a:pt x="1145827" y="90756"/>
                  </a:cubicBezTo>
                  <a:lnTo>
                    <a:pt x="1145827" y="1321237"/>
                  </a:lnTo>
                  <a:cubicBezTo>
                    <a:pt x="1145827" y="1345307"/>
                    <a:pt x="1136266" y="1368391"/>
                    <a:pt x="1119246" y="1385411"/>
                  </a:cubicBezTo>
                  <a:cubicBezTo>
                    <a:pt x="1102226" y="1402431"/>
                    <a:pt x="1079142" y="1411992"/>
                    <a:pt x="1055072" y="1411992"/>
                  </a:cubicBezTo>
                  <a:lnTo>
                    <a:pt x="90756" y="1411992"/>
                  </a:lnTo>
                  <a:cubicBezTo>
                    <a:pt x="66686" y="1411992"/>
                    <a:pt x="43602" y="1402431"/>
                    <a:pt x="26582" y="1385411"/>
                  </a:cubicBezTo>
                  <a:cubicBezTo>
                    <a:pt x="9562" y="1368391"/>
                    <a:pt x="0" y="1345307"/>
                    <a:pt x="0" y="1321237"/>
                  </a:cubicBezTo>
                  <a:lnTo>
                    <a:pt x="0" y="90756"/>
                  </a:lnTo>
                  <a:cubicBezTo>
                    <a:pt x="0" y="66686"/>
                    <a:pt x="9562" y="43602"/>
                    <a:pt x="26582" y="26582"/>
                  </a:cubicBezTo>
                  <a:cubicBezTo>
                    <a:pt x="43602" y="9562"/>
                    <a:pt x="66686" y="0"/>
                    <a:pt x="90756" y="0"/>
                  </a:cubicBezTo>
                  <a:close/>
                </a:path>
              </a:pathLst>
            </a:custGeom>
            <a:solidFill>
              <a:srgbClr val="FEFDF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364610" y="3767186"/>
            <a:ext cx="3875369" cy="388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0"/>
              </a:lnSpc>
            </a:pPr>
            <a:endParaRPr dirty="0"/>
          </a:p>
          <a:p>
            <a:pPr marL="778824" lvl="1" indent="-389412">
              <a:lnSpc>
                <a:spcPts val="5050"/>
              </a:lnSpc>
              <a:buFont typeface="Arial"/>
              <a:buChar char="•"/>
            </a:pPr>
            <a:r>
              <a:rPr lang="zh-TW" altLang="zh-TW" sz="3607" dirty="0">
                <a:solidFill>
                  <a:srgbClr val="1B4262"/>
                </a:solidFill>
                <a:ea typeface="Noto Sans T Chinese Bold"/>
              </a:rPr>
              <a:t>定期檢測和</a:t>
            </a:r>
            <a:r>
              <a:rPr lang="zh-TW" altLang="en-US" sz="3607" dirty="0">
                <a:solidFill>
                  <a:srgbClr val="1B4262"/>
                </a:solidFill>
                <a:ea typeface="Noto Sans T Chinese Bold"/>
              </a:rPr>
              <a:t>記</a:t>
            </a:r>
            <a:r>
              <a:rPr lang="zh-TW" altLang="zh-TW" sz="3607" dirty="0">
                <a:solidFill>
                  <a:srgbClr val="1B4262"/>
                </a:solidFill>
                <a:ea typeface="Noto Sans T Chinese Bold"/>
              </a:rPr>
              <a:t>錄心情讓使用者</a:t>
            </a:r>
            <a:r>
              <a:rPr lang="zh-TW" altLang="en-US" sz="3607" dirty="0">
                <a:solidFill>
                  <a:srgbClr val="1B4262"/>
                </a:solidFill>
                <a:ea typeface="Noto Sans T Chinese Bold"/>
              </a:rPr>
              <a:t>可以充分達到情緒調節和舒壓的習慣。</a:t>
            </a:r>
            <a:endParaRPr lang="en-US" sz="3607" dirty="0">
              <a:solidFill>
                <a:srgbClr val="1B4262"/>
              </a:solidFill>
              <a:ea typeface="Noto Sans T Chinese Bol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6673">
            <a:off x="13762851" y="-498723"/>
            <a:ext cx="3584578" cy="215074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14772">
            <a:off x="84666" y="3663544"/>
            <a:ext cx="1137541" cy="147558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3500">
            <a:off x="17126717" y="1984147"/>
            <a:ext cx="972939" cy="1262067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3456A853-3EE3-3905-C936-969AC36297C1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38" name="Group 24">
              <a:extLst>
                <a:ext uri="{FF2B5EF4-FFF2-40B4-BE49-F238E27FC236}">
                  <a16:creationId xmlns:a16="http://schemas.microsoft.com/office/drawing/2014/main" id="{A9B98950-5C0C-B42E-34D0-4050F693E876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0A07CAA2-CC9F-562A-4C0D-549EA2CD04D4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1" name="TextBox 26">
                <a:extLst>
                  <a:ext uri="{FF2B5EF4-FFF2-40B4-BE49-F238E27FC236}">
                    <a16:creationId xmlns:a16="http://schemas.microsoft.com/office/drawing/2014/main" id="{66084800-7EE4-0A2D-930B-7E205018FB8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035376FB-9341-FDE4-D369-13452215979B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16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05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SWOT分析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38A0BD2E-B0BA-F5BA-9DF8-F3DE27681FDA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DFA18A93-FE14-0947-E6A3-A5AB3564EEE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4B0C8C36-FA87-1601-9741-5F63673D335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4DF3A610-985D-6973-94C5-567C2CF6BC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B2E45FC9-60F8-CA19-0E1B-BEB447B8AFB5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5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4E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AutoShape 16"/>
          <p:cNvSpPr/>
          <p:nvPr/>
        </p:nvSpPr>
        <p:spPr>
          <a:xfrm>
            <a:off x="1610682" y="2434989"/>
            <a:ext cx="15648618" cy="7484104"/>
          </a:xfrm>
          <a:prstGeom prst="rect">
            <a:avLst/>
          </a:prstGeom>
          <a:solidFill>
            <a:srgbClr val="FCF8F1"/>
          </a:solidFill>
        </p:spPr>
      </p:sp>
      <p:grpSp>
        <p:nvGrpSpPr>
          <p:cNvPr id="17" name="Group 17"/>
          <p:cNvGrpSpPr/>
          <p:nvPr/>
        </p:nvGrpSpPr>
        <p:grpSpPr>
          <a:xfrm>
            <a:off x="1610682" y="2454421"/>
            <a:ext cx="7824309" cy="3972650"/>
            <a:chOff x="0" y="0"/>
            <a:chExt cx="2060723" cy="10462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34991" y="2454421"/>
            <a:ext cx="7824309" cy="3972650"/>
            <a:chOff x="0" y="0"/>
            <a:chExt cx="2060723" cy="10462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0723" cy="1046295"/>
            </a:xfrm>
            <a:custGeom>
              <a:avLst/>
              <a:gdLst/>
              <a:ahLst/>
              <a:cxnLst/>
              <a:rect l="l" t="t" r="r" b="b"/>
              <a:pathLst>
                <a:path w="2060723" h="1046295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995832"/>
                  </a:lnTo>
                  <a:cubicBezTo>
                    <a:pt x="2060723" y="1009215"/>
                    <a:pt x="2055407" y="1022051"/>
                    <a:pt x="2045943" y="1031514"/>
                  </a:cubicBezTo>
                  <a:cubicBezTo>
                    <a:pt x="2036480" y="1040978"/>
                    <a:pt x="2023644" y="1046295"/>
                    <a:pt x="2010260" y="1046295"/>
                  </a:cubicBezTo>
                  <a:lnTo>
                    <a:pt x="50463" y="1046295"/>
                  </a:lnTo>
                  <a:cubicBezTo>
                    <a:pt x="37079" y="1046295"/>
                    <a:pt x="24244" y="1040978"/>
                    <a:pt x="14780" y="1031514"/>
                  </a:cubicBezTo>
                  <a:cubicBezTo>
                    <a:pt x="5317" y="1022051"/>
                    <a:pt x="0" y="1009215"/>
                    <a:pt x="0" y="995832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34991" y="6427071"/>
            <a:ext cx="7824309" cy="3492022"/>
            <a:chOff x="0" y="0"/>
            <a:chExt cx="2060723" cy="9327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60723" cy="932779"/>
            </a:xfrm>
            <a:custGeom>
              <a:avLst/>
              <a:gdLst/>
              <a:ahLst/>
              <a:cxnLst/>
              <a:rect l="l" t="t" r="r" b="b"/>
              <a:pathLst>
                <a:path w="2060723" h="932779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82316"/>
                  </a:lnTo>
                  <a:cubicBezTo>
                    <a:pt x="2060723" y="895700"/>
                    <a:pt x="2055407" y="908535"/>
                    <a:pt x="2045943" y="917999"/>
                  </a:cubicBezTo>
                  <a:cubicBezTo>
                    <a:pt x="2036480" y="927463"/>
                    <a:pt x="2023644" y="932779"/>
                    <a:pt x="2010260" y="932779"/>
                  </a:cubicBezTo>
                  <a:lnTo>
                    <a:pt x="50463" y="932779"/>
                  </a:lnTo>
                  <a:cubicBezTo>
                    <a:pt x="37079" y="932779"/>
                    <a:pt x="24244" y="927463"/>
                    <a:pt x="14780" y="917999"/>
                  </a:cubicBezTo>
                  <a:cubicBezTo>
                    <a:pt x="5317" y="908535"/>
                    <a:pt x="0" y="895700"/>
                    <a:pt x="0" y="882316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85448" y="2908070"/>
            <a:ext cx="635065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快速掌握使用者的壓力狀態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利用小遊戲吸引使用者</a:t>
            </a:r>
            <a:endParaRPr lang="en-US" sz="3200" dirty="0">
              <a:ea typeface="Noto Sans T Chines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114197" y="2782823"/>
            <a:ext cx="7099132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僅能提供使用者自我察覺及自我判斷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僅能在安卓系統下使用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為非營利的APP</a:t>
            </a:r>
            <a:endParaRPr lang="en-US" sz="3200" dirty="0">
              <a:ea typeface="Noto Sans T Chines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114197" y="7925703"/>
            <a:ext cx="635065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市面上已有許多相關的舒壓APP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普遍沒有使用APP舒壓的習慣</a:t>
            </a:r>
            <a:endParaRPr lang="en-US" sz="3200" dirty="0">
              <a:ea typeface="Noto Sans T Chines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443739" y="6789021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(T)threat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5522" y="5647832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(S)strength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63763" y="5585089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(W)weakness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2394" y="836457"/>
            <a:ext cx="6563104" cy="98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600" dirty="0" err="1">
                <a:solidFill>
                  <a:srgbClr val="000000"/>
                </a:solidFill>
                <a:latin typeface="More Sugar" panose="02020500000000000000" charset="0"/>
              </a:rPr>
              <a:t>SWOT分析</a:t>
            </a:r>
            <a:endParaRPr lang="en-US" sz="6600" dirty="0">
              <a:solidFill>
                <a:srgbClr val="000000"/>
              </a:solidFill>
              <a:latin typeface="More Sugar" panose="02020500000000000000" charset="0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610682" y="6446121"/>
            <a:ext cx="7824309" cy="3472972"/>
            <a:chOff x="0" y="0"/>
            <a:chExt cx="2060723" cy="91469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60723" cy="914692"/>
            </a:xfrm>
            <a:custGeom>
              <a:avLst/>
              <a:gdLst/>
              <a:ahLst/>
              <a:cxnLst/>
              <a:rect l="l" t="t" r="r" b="b"/>
              <a:pathLst>
                <a:path w="2060723" h="914692">
                  <a:moveTo>
                    <a:pt x="50463" y="0"/>
                  </a:moveTo>
                  <a:lnTo>
                    <a:pt x="2010260" y="0"/>
                  </a:lnTo>
                  <a:cubicBezTo>
                    <a:pt x="2023644" y="0"/>
                    <a:pt x="2036480" y="5317"/>
                    <a:pt x="2045943" y="14780"/>
                  </a:cubicBezTo>
                  <a:cubicBezTo>
                    <a:pt x="2055407" y="24244"/>
                    <a:pt x="2060723" y="37079"/>
                    <a:pt x="2060723" y="50463"/>
                  </a:cubicBezTo>
                  <a:lnTo>
                    <a:pt x="2060723" y="864229"/>
                  </a:lnTo>
                  <a:cubicBezTo>
                    <a:pt x="2060723" y="877613"/>
                    <a:pt x="2055407" y="890448"/>
                    <a:pt x="2045943" y="899912"/>
                  </a:cubicBezTo>
                  <a:cubicBezTo>
                    <a:pt x="2036480" y="909376"/>
                    <a:pt x="2023644" y="914692"/>
                    <a:pt x="2010260" y="914692"/>
                  </a:cubicBezTo>
                  <a:lnTo>
                    <a:pt x="50463" y="914692"/>
                  </a:lnTo>
                  <a:cubicBezTo>
                    <a:pt x="37079" y="914692"/>
                    <a:pt x="24244" y="909376"/>
                    <a:pt x="14780" y="899912"/>
                  </a:cubicBezTo>
                  <a:cubicBezTo>
                    <a:pt x="5317" y="890448"/>
                    <a:pt x="0" y="877613"/>
                    <a:pt x="0" y="864229"/>
                  </a:cubicBezTo>
                  <a:lnTo>
                    <a:pt x="0" y="50463"/>
                  </a:lnTo>
                  <a:cubicBezTo>
                    <a:pt x="0" y="37079"/>
                    <a:pt x="5317" y="24244"/>
                    <a:pt x="14780" y="14780"/>
                  </a:cubicBezTo>
                  <a:cubicBezTo>
                    <a:pt x="24244" y="5317"/>
                    <a:pt x="37079" y="0"/>
                    <a:pt x="50463" y="0"/>
                  </a:cubicBezTo>
                  <a:close/>
                </a:path>
              </a:pathLst>
            </a:custGeom>
            <a:solidFill>
              <a:srgbClr val="B2C4D8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166496" y="5457593"/>
            <a:ext cx="4339703" cy="1684434"/>
            <a:chOff x="590209" y="407944"/>
            <a:chExt cx="7625120" cy="3300020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3692779">
              <a:off x="428939" y="569214"/>
              <a:ext cx="2397278" cy="2074737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80944" y="1603423"/>
              <a:ext cx="2392947" cy="2070987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13307" y="522266"/>
              <a:ext cx="2392948" cy="2070988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89741">
              <a:off x="5822382" y="1573764"/>
              <a:ext cx="2392947" cy="2070989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 rot="431184">
              <a:off x="1108096" y="1377054"/>
              <a:ext cx="880848" cy="121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ea typeface="Menlo" panose="020B0609030804020204" pitchFamily="49" charset="0"/>
                  <a:cs typeface="Consolas" panose="020B0609020204030204" pitchFamily="49" charset="0"/>
                </a:rPr>
                <a:t>S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 rot="71570">
              <a:off x="2936266" y="2486942"/>
              <a:ext cx="880848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ea typeface="Menlo" panose="020B060903080402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 rot="71570">
              <a:off x="4807416" y="1292819"/>
              <a:ext cx="880848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 rot="71570">
              <a:off x="6555099" y="2352377"/>
              <a:ext cx="880846" cy="1221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7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885448" y="7960112"/>
            <a:ext cx="710949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需緩解情緒的一般使用者也可以使用</a:t>
            </a: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3200" dirty="0">
              <a:ea typeface="Noto Sans T Chinese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ea typeface="Noto Sans T Chinese Bold"/>
              </a:rPr>
              <a:t>現代人的壓力比以往相對來的高</a:t>
            </a:r>
            <a:endParaRPr lang="en-US" sz="3200" dirty="0">
              <a:ea typeface="Noto Sans T Chinese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610682" y="6789021"/>
            <a:ext cx="403558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3600" dirty="0">
                <a:solidFill>
                  <a:srgbClr val="1B4262"/>
                </a:solidFill>
                <a:latin typeface="Marykate"/>
              </a:rPr>
              <a:t>(O)opportunity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93060B8-6E8D-563A-8C99-E739720AE638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C0FEB393-043D-4E55-C084-67C1299F808D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6E0D7B75-18B0-D5A9-030E-C1DB70B32D7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56" name="TextBox 26">
                <a:extLst>
                  <a:ext uri="{FF2B5EF4-FFF2-40B4-BE49-F238E27FC236}">
                    <a16:creationId xmlns:a16="http://schemas.microsoft.com/office/drawing/2014/main" id="{77FEF555-A871-8BEB-B758-5935C8D9146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54" name="TextBox 27">
              <a:extLst>
                <a:ext uri="{FF2B5EF4-FFF2-40B4-BE49-F238E27FC236}">
                  <a16:creationId xmlns:a16="http://schemas.microsoft.com/office/drawing/2014/main" id="{A500BD64-5224-B157-EBC9-12C63F2C2D1E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18</a:t>
              </a:r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06 </a:t>
            </a:r>
            <a:r>
              <a:rPr lang="en-US" altLang="zh-TW" sz="9499" dirty="0" err="1">
                <a:solidFill>
                  <a:srgbClr val="1B4262"/>
                </a:solidFill>
                <a:latin typeface="Marykate"/>
              </a:rPr>
              <a:t>系統架構</a:t>
            </a:r>
            <a:endParaRPr lang="en-US" altLang="zh-TW" sz="9499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A289586-ED0E-272E-5E2C-538C5083D103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3CFFE859-9E51-6EDA-855D-74AD967CE38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5C0933AA-1C19-D7B2-2E2B-78B6600BAE92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6B937677-7AF8-CE0D-C472-EEF668C740E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B795E4B6-8B4E-07E7-A2FD-092216513457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9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1" y="0"/>
            <a:ext cx="18278827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24183">
            <a:off x="17572915" y="9566455"/>
            <a:ext cx="753046" cy="7530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460552">
            <a:off x="14925559" y="-641641"/>
            <a:ext cx="2110508" cy="14696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43263">
            <a:off x="902632" y="1179326"/>
            <a:ext cx="753046" cy="7530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1" y="475930"/>
            <a:ext cx="6563104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目錄</a:t>
            </a:r>
            <a:endParaRPr lang="en-US" sz="75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9" name="Group 9"/>
          <p:cNvGrpSpPr/>
          <p:nvPr/>
        </p:nvGrpSpPr>
        <p:grpSpPr>
          <a:xfrm rot="2765695">
            <a:off x="4987377" y="-301774"/>
            <a:ext cx="1905306" cy="1905306"/>
            <a:chOff x="0" y="0"/>
            <a:chExt cx="2540408" cy="254040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6779060" y="9270711"/>
            <a:ext cx="1110747" cy="1242475"/>
            <a:chOff x="-146175" y="-22733"/>
            <a:chExt cx="1480996" cy="1656633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20212531">
              <a:off x="-146175" y="-22733"/>
              <a:ext cx="1342610" cy="13426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217500" y="1331429"/>
              <a:ext cx="302471" cy="30247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965230" y="57727"/>
              <a:ext cx="369591" cy="369591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-486908" y="5372100"/>
            <a:ext cx="4373108" cy="2779399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/>
              </a:rPr>
              <a:t>   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T Chinese Bold"/>
              </a:rPr>
              <a:t>01 </a:t>
            </a:r>
          </a:p>
          <a:p>
            <a:pPr algn="ctr">
              <a:lnSpc>
                <a:spcPts val="4200"/>
              </a:lnSpc>
            </a:pP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T Chinese Bold"/>
              </a:rPr>
              <a:t> 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T Chinese Bold"/>
              </a:rPr>
              <a:t>背景與動機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Noto Sans T Chines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24219" y="5412102"/>
            <a:ext cx="4271981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grandir"/>
              </a:rPr>
              <a:t>   </a:t>
            </a:r>
            <a:r>
              <a:rPr lang="en-US" sz="3600" dirty="0">
                <a:ea typeface="Noto Sans T Chinese Bold"/>
              </a:rPr>
              <a:t>03 </a:t>
            </a:r>
          </a:p>
          <a:p>
            <a:pPr algn="ctr">
              <a:lnSpc>
                <a:spcPts val="4200"/>
              </a:lnSpc>
            </a:pPr>
            <a:r>
              <a:rPr lang="zh-TW" altLang="en-US" sz="3600" dirty="0">
                <a:ea typeface="Noto Sans T Chinese Bold"/>
              </a:rPr>
              <a:t>   </a:t>
            </a:r>
            <a:r>
              <a:rPr lang="en-US" sz="3600" dirty="0" err="1">
                <a:ea typeface="Noto Sans T Chinese Bold"/>
              </a:rPr>
              <a:t>系統目的</a:t>
            </a:r>
            <a:r>
              <a:rPr lang="en-US" sz="3600" dirty="0">
                <a:ea typeface="Noto Sans T Chinese Bold"/>
              </a:rPr>
              <a:t>  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92844" y="2271085"/>
            <a:ext cx="2441556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04    </a:t>
            </a:r>
          </a:p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STP  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50949" y="5412102"/>
            <a:ext cx="4626651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grandir"/>
              </a:rPr>
              <a:t>     </a:t>
            </a:r>
            <a:r>
              <a:rPr lang="en-US" sz="3600" dirty="0">
                <a:ea typeface="Noto Sans T Chinese Bold"/>
              </a:rPr>
              <a:t>05 </a:t>
            </a:r>
          </a:p>
          <a:p>
            <a:pPr algn="ctr">
              <a:lnSpc>
                <a:spcPts val="4200"/>
              </a:lnSpc>
            </a:pPr>
            <a:r>
              <a:rPr lang="zh-TW" altLang="en-US" sz="3600" dirty="0">
                <a:ea typeface="Noto Sans T Chinese Bold"/>
              </a:rPr>
              <a:t>    </a:t>
            </a:r>
            <a:r>
              <a:rPr lang="en-US" sz="3600" dirty="0" err="1">
                <a:ea typeface="Noto Sans T Chinese Bold"/>
              </a:rPr>
              <a:t>SWOT分析</a:t>
            </a:r>
            <a:r>
              <a:rPr lang="en-US" sz="3600" dirty="0">
                <a:ea typeface="Noto Sans T Chinese Bold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15470" y="2296104"/>
            <a:ext cx="3709930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06 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ea typeface="Noto Sans T Chinese Bold"/>
              </a:rPr>
              <a:t>系統架構</a:t>
            </a:r>
            <a:endParaRPr lang="en-US" sz="3600" dirty="0">
              <a:ea typeface="Noto Sans T Chinese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329358" y="5412102"/>
            <a:ext cx="3682042" cy="2779398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07 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ea typeface="Noto Sans T Chinese Bold"/>
              </a:rPr>
              <a:t>系統展示</a:t>
            </a:r>
            <a:endParaRPr lang="en-US" sz="3600" dirty="0">
              <a:ea typeface="Noto Sans T Chinese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00559" y="2166187"/>
            <a:ext cx="4943041" cy="2997777"/>
          </a:xfrm>
          <a:prstGeom prst="rect">
            <a:avLst/>
          </a:prstGeom>
        </p:spPr>
        <p:txBody>
          <a:bodyPr lIns="286267" tIns="286267" rIns="286267" bIns="286267" rtlCol="0" anchor="ctr"/>
          <a:lstStyle/>
          <a:p>
            <a:pPr algn="ctr">
              <a:lnSpc>
                <a:spcPts val="4200"/>
              </a:lnSpc>
            </a:pPr>
            <a:r>
              <a:rPr lang="en-US" sz="3600" dirty="0">
                <a:ea typeface="Noto Sans T Chinese Bold"/>
              </a:rPr>
              <a:t>02 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ea typeface="Noto Sans T Chinese Bold"/>
              </a:rPr>
              <a:t>情緒壓力來源</a:t>
            </a:r>
            <a:endParaRPr lang="en-US" sz="3600" dirty="0">
              <a:ea typeface="Noto Sans T Chinese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3242106" y="2329320"/>
            <a:ext cx="3217094" cy="2779399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00" dirty="0">
                <a:ea typeface="Noto Sans T Chinese Bold"/>
              </a:rPr>
              <a:t>08 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ea typeface="Noto Sans T Chinese Bold"/>
              </a:rPr>
              <a:t>未來展望</a:t>
            </a:r>
            <a:endParaRPr lang="en-US" sz="3600" dirty="0">
              <a:ea typeface="Noto Sans T Chinese Bold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E935615-9060-14A0-C5DA-CADAE4BFC252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35" name="Group 24">
              <a:extLst>
                <a:ext uri="{FF2B5EF4-FFF2-40B4-BE49-F238E27FC236}">
                  <a16:creationId xmlns:a16="http://schemas.microsoft.com/office/drawing/2014/main" id="{6D2008A7-9062-57A3-CCA6-0313129ECBB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0C83FEFC-A37E-E245-E0CC-EA3CA7262F34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3" name="TextBox 26">
                <a:extLst>
                  <a:ext uri="{FF2B5EF4-FFF2-40B4-BE49-F238E27FC236}">
                    <a16:creationId xmlns:a16="http://schemas.microsoft.com/office/drawing/2014/main" id="{564144F9-7916-B3CF-1271-103F7765952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9E203DC8-9FF2-CB64-1249-4DC0FB30D135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</a:t>
              </a:r>
            </a:p>
          </p:txBody>
        </p:sp>
      </p:grpSp>
      <p:sp>
        <p:nvSpPr>
          <p:cNvPr id="45" name="TextBox 40">
            <a:extLst>
              <a:ext uri="{FF2B5EF4-FFF2-40B4-BE49-F238E27FC236}">
                <a16:creationId xmlns:a16="http://schemas.microsoft.com/office/drawing/2014/main" id="{5BACEC7E-954F-8661-C9A3-BC5252CA61F7}"/>
              </a:ext>
            </a:extLst>
          </p:cNvPr>
          <p:cNvSpPr txBox="1"/>
          <p:nvPr/>
        </p:nvSpPr>
        <p:spPr>
          <a:xfrm>
            <a:off x="15223306" y="5457564"/>
            <a:ext cx="3217094" cy="2779399"/>
          </a:xfrm>
          <a:prstGeom prst="rect">
            <a:avLst/>
          </a:prstGeom>
        </p:spPr>
        <p:txBody>
          <a:bodyPr lIns="265413" tIns="265413" rIns="265413" bIns="265413" rtlCol="0" anchor="ctr"/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00" dirty="0">
                <a:ea typeface="Noto Sans T Chinese Bold"/>
              </a:rPr>
              <a:t>09 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ea typeface="Noto Sans T Chinese Bold"/>
              </a:rPr>
              <a:t>參考文獻</a:t>
            </a:r>
            <a:endParaRPr lang="en-US" sz="3600" dirty="0">
              <a:ea typeface="Noto Sans T Chinese Bold"/>
            </a:endParaRPr>
          </a:p>
        </p:txBody>
      </p:sp>
      <p:sp>
        <p:nvSpPr>
          <p:cNvPr id="53" name="手繪多邊形 52">
            <a:extLst>
              <a:ext uri="{FF2B5EF4-FFF2-40B4-BE49-F238E27FC236}">
                <a16:creationId xmlns:a16="http://schemas.microsoft.com/office/drawing/2014/main" id="{1F348585-655B-B989-814E-C46194C22A6D}"/>
              </a:ext>
            </a:extLst>
          </p:cNvPr>
          <p:cNvSpPr/>
          <p:nvPr/>
        </p:nvSpPr>
        <p:spPr>
          <a:xfrm>
            <a:off x="1828800" y="4724349"/>
            <a:ext cx="15011400" cy="1193851"/>
          </a:xfrm>
          <a:custGeom>
            <a:avLst/>
            <a:gdLst>
              <a:gd name="connsiteX0" fmla="*/ 0 w 15011400"/>
              <a:gd name="connsiteY0" fmla="*/ 1117651 h 1193851"/>
              <a:gd name="connsiteX1" fmla="*/ 1778000 w 15011400"/>
              <a:gd name="connsiteY1" fmla="*/ 25451 h 1193851"/>
              <a:gd name="connsiteX2" fmla="*/ 3937000 w 15011400"/>
              <a:gd name="connsiteY2" fmla="*/ 1041451 h 1193851"/>
              <a:gd name="connsiteX3" fmla="*/ 5588000 w 15011400"/>
              <a:gd name="connsiteY3" fmla="*/ 51 h 1193851"/>
              <a:gd name="connsiteX4" fmla="*/ 7442200 w 15011400"/>
              <a:gd name="connsiteY4" fmla="*/ 1092251 h 1193851"/>
              <a:gd name="connsiteX5" fmla="*/ 9194800 w 15011400"/>
              <a:gd name="connsiteY5" fmla="*/ 50851 h 1193851"/>
              <a:gd name="connsiteX6" fmla="*/ 11303000 w 15011400"/>
              <a:gd name="connsiteY6" fmla="*/ 1041451 h 1193851"/>
              <a:gd name="connsiteX7" fmla="*/ 13106400 w 15011400"/>
              <a:gd name="connsiteY7" fmla="*/ 152451 h 1193851"/>
              <a:gd name="connsiteX8" fmla="*/ 15011400 w 15011400"/>
              <a:gd name="connsiteY8" fmla="*/ 1193851 h 119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1400" h="1193851">
                <a:moveTo>
                  <a:pt x="0" y="1117651"/>
                </a:moveTo>
                <a:cubicBezTo>
                  <a:pt x="560916" y="577901"/>
                  <a:pt x="1121833" y="38151"/>
                  <a:pt x="1778000" y="25451"/>
                </a:cubicBezTo>
                <a:cubicBezTo>
                  <a:pt x="2434167" y="12751"/>
                  <a:pt x="3302000" y="1045684"/>
                  <a:pt x="3937000" y="1041451"/>
                </a:cubicBezTo>
                <a:cubicBezTo>
                  <a:pt x="4572000" y="1037218"/>
                  <a:pt x="5003800" y="-8416"/>
                  <a:pt x="5588000" y="51"/>
                </a:cubicBezTo>
                <a:cubicBezTo>
                  <a:pt x="6172200" y="8518"/>
                  <a:pt x="6841067" y="1083784"/>
                  <a:pt x="7442200" y="1092251"/>
                </a:cubicBezTo>
                <a:cubicBezTo>
                  <a:pt x="8043333" y="1100718"/>
                  <a:pt x="8551333" y="59318"/>
                  <a:pt x="9194800" y="50851"/>
                </a:cubicBezTo>
                <a:cubicBezTo>
                  <a:pt x="9838267" y="42384"/>
                  <a:pt x="10651067" y="1024518"/>
                  <a:pt x="11303000" y="1041451"/>
                </a:cubicBezTo>
                <a:cubicBezTo>
                  <a:pt x="11954933" y="1058384"/>
                  <a:pt x="12488333" y="127051"/>
                  <a:pt x="13106400" y="152451"/>
                </a:cubicBezTo>
                <a:cubicBezTo>
                  <a:pt x="13724467" y="177851"/>
                  <a:pt x="14367933" y="685851"/>
                  <a:pt x="15011400" y="119385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06A3559F-783E-F292-9BCD-14A2ABC3D8FF}"/>
              </a:ext>
            </a:extLst>
          </p:cNvPr>
          <p:cNvSpPr/>
          <p:nvPr/>
        </p:nvSpPr>
        <p:spPr>
          <a:xfrm>
            <a:off x="1681358" y="5633401"/>
            <a:ext cx="281585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129C260-74DA-69C9-7469-5DDFCEBAA515}"/>
              </a:ext>
            </a:extLst>
          </p:cNvPr>
          <p:cNvSpPr/>
          <p:nvPr/>
        </p:nvSpPr>
        <p:spPr>
          <a:xfrm>
            <a:off x="3332260" y="4581275"/>
            <a:ext cx="281585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D999301-9CF3-C067-723D-BB19F5F1B194}"/>
              </a:ext>
            </a:extLst>
          </p:cNvPr>
          <p:cNvSpPr/>
          <p:nvPr/>
        </p:nvSpPr>
        <p:spPr>
          <a:xfrm>
            <a:off x="5638726" y="5609714"/>
            <a:ext cx="281585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722876B2-627E-4551-900A-BC16273E0182}"/>
              </a:ext>
            </a:extLst>
          </p:cNvPr>
          <p:cNvSpPr/>
          <p:nvPr/>
        </p:nvSpPr>
        <p:spPr>
          <a:xfrm>
            <a:off x="7239453" y="4581275"/>
            <a:ext cx="281585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855F1125-B9B9-EF09-755B-D27A3405510F}"/>
              </a:ext>
            </a:extLst>
          </p:cNvPr>
          <p:cNvSpPr/>
          <p:nvPr/>
        </p:nvSpPr>
        <p:spPr>
          <a:xfrm>
            <a:off x="9124273" y="5633401"/>
            <a:ext cx="281585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13511817-C399-061B-E284-797B938D5A7F}"/>
              </a:ext>
            </a:extLst>
          </p:cNvPr>
          <p:cNvSpPr/>
          <p:nvPr/>
        </p:nvSpPr>
        <p:spPr>
          <a:xfrm>
            <a:off x="10870435" y="4665557"/>
            <a:ext cx="281585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A113E292-A106-614F-8525-5666735E3F62}"/>
              </a:ext>
            </a:extLst>
          </p:cNvPr>
          <p:cNvSpPr/>
          <p:nvPr/>
        </p:nvSpPr>
        <p:spPr>
          <a:xfrm>
            <a:off x="13029586" y="5605057"/>
            <a:ext cx="281585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813ECCF4-A601-B487-3C18-3F51CF19F0B6}"/>
              </a:ext>
            </a:extLst>
          </p:cNvPr>
          <p:cNvSpPr/>
          <p:nvPr/>
        </p:nvSpPr>
        <p:spPr>
          <a:xfrm>
            <a:off x="14814947" y="4745683"/>
            <a:ext cx="281585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DD93DF36-5DEF-8F8C-B927-D6D9E3338891}"/>
              </a:ext>
            </a:extLst>
          </p:cNvPr>
          <p:cNvSpPr/>
          <p:nvPr/>
        </p:nvSpPr>
        <p:spPr>
          <a:xfrm>
            <a:off x="16711628" y="5756474"/>
            <a:ext cx="281585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776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786765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7728" y="2361936"/>
            <a:ext cx="8156126" cy="7134434"/>
            <a:chOff x="0" y="0"/>
            <a:chExt cx="10874835" cy="95125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203441" y="1233214"/>
              <a:ext cx="84534" cy="8072973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4043403" y="846314"/>
              <a:ext cx="2540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使用者管理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34080" y="3746725"/>
              <a:ext cx="3048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心情日誌管理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12159" r="48256"/>
            <a:stretch>
              <a:fillRect/>
            </a:stretch>
          </p:blipFill>
          <p:spPr>
            <a:xfrm>
              <a:off x="6583403" y="1143705"/>
              <a:ext cx="706677" cy="8172418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rcRect l="35621" r="27074"/>
            <a:stretch>
              <a:fillRect/>
            </a:stretch>
          </p:blipFill>
          <p:spPr>
            <a:xfrm>
              <a:off x="2975852" y="3060380"/>
              <a:ext cx="982721" cy="196747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 l="25852" r="31598"/>
            <a:stretch>
              <a:fillRect/>
            </a:stretch>
          </p:blipFill>
          <p:spPr>
            <a:xfrm>
              <a:off x="2975852" y="249766"/>
              <a:ext cx="1266206" cy="1867851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 l="35668" r="17320"/>
            <a:stretch>
              <a:fillRect/>
            </a:stretch>
          </p:blipFill>
          <p:spPr>
            <a:xfrm>
              <a:off x="2975852" y="6044605"/>
              <a:ext cx="1206476" cy="1246516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3954226" y="6331327"/>
              <a:ext cx="2982516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Noto Sans T Chinese"/>
                </a:rPr>
                <a:t>APP查詢管理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702251" y="8965423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相關資訊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32680" y="-47625"/>
              <a:ext cx="275622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使用者帳號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57009" y="873895"/>
              <a:ext cx="275622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基本資料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765277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修改帳號密碼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806592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查詢日誌記錄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54113" y="3746725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 err="1">
                  <a:solidFill>
                    <a:srgbClr val="000000"/>
                  </a:solidFill>
                  <a:ea typeface="Noto Sans T Chinese"/>
                </a:rPr>
                <a:t>新增日誌</a:t>
              </a:r>
              <a:endParaRPr lang="en-US" sz="2500" dirty="0">
                <a:solidFill>
                  <a:srgbClr val="000000"/>
                </a:solidFill>
                <a:ea typeface="Noto Sans T Chinese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20536" y="4722545"/>
              <a:ext cx="3229167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修改日誌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764" y="5752078"/>
              <a:ext cx="3152403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查詢測驗記錄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764" y="6924709"/>
              <a:ext cx="3152403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遊戲遊玩記錄</a:t>
              </a:r>
            </a:p>
          </p:txBody>
        </p:sp>
        <p:sp>
          <p:nvSpPr>
            <p:cNvPr id="33" name="AutoShape 33"/>
            <p:cNvSpPr/>
            <p:nvPr/>
          </p:nvSpPr>
          <p:spPr>
            <a:xfrm>
              <a:off x="7290080" y="5196826"/>
              <a:ext cx="808188" cy="0"/>
            </a:xfrm>
            <a:prstGeom prst="line">
              <a:avLst/>
            </a:prstGeom>
            <a:ln w="50800" cap="flat">
              <a:solidFill>
                <a:srgbClr val="397DC9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8742033" y="4084718"/>
              <a:ext cx="1080079" cy="1109988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098267" y="5348474"/>
              <a:ext cx="2776568" cy="56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8"/>
                </a:lnSpc>
              </a:pPr>
              <a:r>
                <a:rPr lang="en-US" sz="2800">
                  <a:solidFill>
                    <a:srgbClr val="392515"/>
                  </a:solidFill>
                  <a:ea typeface="More Sugar"/>
                </a:rPr>
                <a:t>後台管理端</a:t>
              </a:r>
            </a:p>
          </p:txBody>
        </p: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/>
            <a:srcRect r="21188" b="23181"/>
            <a:stretch>
              <a:fillRect/>
            </a:stretch>
          </p:blipFill>
          <p:spPr>
            <a:xfrm>
              <a:off x="9206693" y="3337664"/>
              <a:ext cx="1405134" cy="747054"/>
            </a:xfrm>
            <a:prstGeom prst="rect">
              <a:avLst/>
            </a:prstGeom>
          </p:spPr>
        </p:pic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7228977" flipH="1">
            <a:off x="17074567" y="9279496"/>
            <a:ext cx="508724" cy="890546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97151">
            <a:off x="3795057" y="937565"/>
            <a:ext cx="887872" cy="88787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563945">
            <a:off x="385840" y="8498885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051110" y="3576192"/>
            <a:ext cx="3134616" cy="313461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181227" y="1099707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系統架構</a:t>
            </a:r>
            <a:endParaRPr lang="en-US" sz="65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57" name="Group 57"/>
          <p:cNvGrpSpPr/>
          <p:nvPr/>
        </p:nvGrpSpPr>
        <p:grpSpPr>
          <a:xfrm>
            <a:off x="11014490" y="2223391"/>
            <a:ext cx="6701266" cy="7411525"/>
            <a:chOff x="0" y="0"/>
            <a:chExt cx="8935022" cy="9882033"/>
          </a:xfrm>
        </p:grpSpPr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227062" y="328164"/>
              <a:ext cx="96604" cy="9225706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732059" y="4443943"/>
              <a:ext cx="984072" cy="994148"/>
            </a:xfrm>
            <a:prstGeom prst="rect">
              <a:avLst/>
            </a:prstGeom>
          </p:spPr>
        </p:pic>
        <p:sp>
          <p:nvSpPr>
            <p:cNvPr id="60" name="TextBox 60"/>
            <p:cNvSpPr txBox="1"/>
            <p:nvPr/>
          </p:nvSpPr>
          <p:spPr>
            <a:xfrm>
              <a:off x="354098" y="5533201"/>
              <a:ext cx="1890922" cy="565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8"/>
                </a:lnSpc>
              </a:pPr>
              <a:r>
                <a:rPr lang="en-US" sz="2800">
                  <a:solidFill>
                    <a:srgbClr val="392515"/>
                  </a:solidFill>
                  <a:ea typeface="More Sugar"/>
                </a:rPr>
                <a:t>學生端</a:t>
              </a:r>
            </a:p>
          </p:txBody>
        </p:sp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16"/>
            <a:srcRect l="27109" b="17943"/>
            <a:stretch>
              <a:fillRect/>
            </a:stretch>
          </p:blipFill>
          <p:spPr>
            <a:xfrm>
              <a:off x="0" y="3522391"/>
              <a:ext cx="1299559" cy="797992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17"/>
            <a:srcRect l="8562" r="34871"/>
            <a:stretch>
              <a:fillRect/>
            </a:stretch>
          </p:blipFill>
          <p:spPr>
            <a:xfrm>
              <a:off x="3260682" y="249350"/>
              <a:ext cx="891186" cy="9382918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18"/>
            <a:srcRect l="11913" r="29800"/>
            <a:stretch>
              <a:fillRect/>
            </a:stretch>
          </p:blipFill>
          <p:spPr>
            <a:xfrm>
              <a:off x="5721162" y="4468786"/>
              <a:ext cx="1194556" cy="1634049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19"/>
            <a:srcRect l="17120" r="17120"/>
            <a:stretch>
              <a:fillRect/>
            </a:stretch>
          </p:blipFill>
          <p:spPr>
            <a:xfrm>
              <a:off x="5329018" y="6781505"/>
              <a:ext cx="1598728" cy="1509889"/>
            </a:xfrm>
            <a:prstGeom prst="rect">
              <a:avLst/>
            </a:prstGeom>
          </p:spPr>
        </p:pic>
        <p:sp>
          <p:nvSpPr>
            <p:cNvPr id="65" name="TextBox 65"/>
            <p:cNvSpPr txBox="1"/>
            <p:nvPr/>
          </p:nvSpPr>
          <p:spPr>
            <a:xfrm>
              <a:off x="3996767" y="-47625"/>
              <a:ext cx="2231231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登入/註冊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3996767" y="1051356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使用說明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4151869" y="2054654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測驗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4032145" y="3070904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測驗結果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4151869" y="6062622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深呼吸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4151869" y="5040580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小遊戲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4032145" y="4078435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填寫日誌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4197162" y="7070153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運動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4096382" y="8090384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控制情緒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4096382" y="9334877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減壓飲食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6927746" y="4171395"/>
              <a:ext cx="1524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戳氣球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6970094" y="4994558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拼圖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6903022" y="5757396"/>
              <a:ext cx="1658144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幾A幾B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6970094" y="7289859"/>
              <a:ext cx="1016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瑜珈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6903022" y="8050136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有氧運動</a:t>
              </a:r>
            </a:p>
          </p:txBody>
        </p:sp>
        <p:sp>
          <p:nvSpPr>
            <p:cNvPr id="80" name="AutoShape 80"/>
            <p:cNvSpPr/>
            <p:nvPr/>
          </p:nvSpPr>
          <p:spPr>
            <a:xfrm>
              <a:off x="2157819" y="5377298"/>
              <a:ext cx="1069244" cy="0"/>
            </a:xfrm>
            <a:prstGeom prst="line">
              <a:avLst/>
            </a:prstGeom>
            <a:ln w="50800" cap="flat">
              <a:solidFill>
                <a:srgbClr val="397DC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6903022" y="6570622"/>
              <a:ext cx="2032000" cy="547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ea typeface="Noto Sans T Chinese"/>
                </a:rPr>
                <a:t>重量訓練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A322415E-181F-E121-6685-093CC92044FF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98" name="Group 24">
              <a:extLst>
                <a:ext uri="{FF2B5EF4-FFF2-40B4-BE49-F238E27FC236}">
                  <a16:creationId xmlns:a16="http://schemas.microsoft.com/office/drawing/2014/main" id="{FDA08EBB-188B-0692-5BDE-ABAB9162A6E1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6B239042-1B11-95FA-AEB3-91205191BE4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01" name="TextBox 26">
                <a:extLst>
                  <a:ext uri="{FF2B5EF4-FFF2-40B4-BE49-F238E27FC236}">
                    <a16:creationId xmlns:a16="http://schemas.microsoft.com/office/drawing/2014/main" id="{7F10E961-7552-FE12-050D-784308CA4BA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9" name="TextBox 27">
              <a:extLst>
                <a:ext uri="{FF2B5EF4-FFF2-40B4-BE49-F238E27FC236}">
                  <a16:creationId xmlns:a16="http://schemas.microsoft.com/office/drawing/2014/main" id="{4E9BCD93-F41C-70D4-58F3-2F155B050D4A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72357" y="2432452"/>
            <a:ext cx="10007225" cy="5422097"/>
          </a:xfrm>
          <a:custGeom>
            <a:avLst/>
            <a:gdLst/>
            <a:ahLst/>
            <a:cxnLst/>
            <a:rect l="l" t="t" r="r" b="b"/>
            <a:pathLst>
              <a:path w="10007225" h="5422097">
                <a:moveTo>
                  <a:pt x="0" y="0"/>
                </a:moveTo>
                <a:lnTo>
                  <a:pt x="10007225" y="0"/>
                </a:lnTo>
                <a:lnTo>
                  <a:pt x="10007225" y="5422096"/>
                </a:lnTo>
                <a:lnTo>
                  <a:pt x="0" y="542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66657" y="4706307"/>
            <a:ext cx="12663439" cy="116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sz="9499">
                <a:solidFill>
                  <a:srgbClr val="1B4262"/>
                </a:solidFill>
                <a:latin typeface="Marykate"/>
                <a:ea typeface="Marykate"/>
              </a:rPr>
              <a:t>07 系統展示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344543D-B744-DB5C-76CA-5AE30C2987EC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2FFB9F1C-0078-1BFF-C5BD-8637BEB602F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86C9D995-87F9-4EB3-E72C-129A3C093AFD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7D1EEB1F-7174-5BC7-A5DA-794C91CAF93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5E892D46-0068-1E3E-46CA-10A6E173973D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21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F91CE2DC-A0DC-5BEC-5084-5E4123163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B518A35-C6EA-0B7F-B447-A028757D5F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723F8A2-B803-23CB-26EE-D26C01C4EE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0F842F82-BE5E-72E3-DCBD-A61A39DD2F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7946CFEB-D455-A3A8-C0FC-5A3F27076E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22</a:t>
              </a: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7D118D31-EF55-452C-623F-54C95B7A4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46" y="2057400"/>
            <a:ext cx="3441700" cy="72009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9EBFF0A-8981-0A8A-0982-7E062B0B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016" y="2038316"/>
            <a:ext cx="3441700" cy="7226300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F06078FA-CD57-A06C-908C-042A1E87D645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登入</a:t>
            </a:r>
            <a:r>
              <a:rPr lang="en-US" altLang="zh-TW" sz="2400" dirty="0">
                <a:solidFill>
                  <a:srgbClr val="1B4262"/>
                </a:solidFill>
                <a:ea typeface="Noto Sans T Chinese Bold"/>
              </a:rPr>
              <a:t>/</a:t>
            </a:r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註冊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42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23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028779A2-BEF5-0517-5A57-880919310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35" y="2200638"/>
            <a:ext cx="3454400" cy="71882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AE67261-9A0F-6983-9115-0A5605B90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28" y="2200638"/>
            <a:ext cx="3429000" cy="72009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73791E55-BE1A-56D5-4644-B3AF974E5409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測驗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41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24</a:t>
              </a: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B8606BFA-17F8-7EBE-7F56-D251AEE17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0" y="2171700"/>
            <a:ext cx="3403600" cy="72136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D77FBAD-45B9-8A6D-A5A5-66C6E5DEA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58124"/>
            <a:ext cx="3429000" cy="72009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FB0FD99-A8E3-C936-CA51-9CF2CB878E16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日記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108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25</a:t>
              </a: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0794CAD1-A167-0424-3463-648A65E13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2209800"/>
            <a:ext cx="3429000" cy="72009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923D18C-2682-E887-87FB-79FBB3C8E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209800"/>
            <a:ext cx="3390900" cy="72009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D34CBB4-8C36-AC0A-8702-1D9AA7CB0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222500"/>
            <a:ext cx="3416300" cy="71882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EC8ED0-08EE-3FE9-45E5-A1F4EBEA0961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小遊戲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0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4723873"/>
            <a:chOff x="0" y="0"/>
            <a:chExt cx="245833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" y="806913"/>
            <a:ext cx="18288000" cy="9500235"/>
            <a:chOff x="0" y="0"/>
            <a:chExt cx="4816593" cy="250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502120"/>
            </a:xfrm>
            <a:custGeom>
              <a:avLst/>
              <a:gdLst/>
              <a:ahLst/>
              <a:cxnLst/>
              <a:rect l="l" t="t" r="r" b="b"/>
              <a:pathLst>
                <a:path w="4816592" h="2502120">
                  <a:moveTo>
                    <a:pt x="0" y="0"/>
                  </a:moveTo>
                  <a:lnTo>
                    <a:pt x="4816592" y="0"/>
                  </a:lnTo>
                  <a:lnTo>
                    <a:pt x="4816592" y="2502120"/>
                  </a:lnTo>
                  <a:lnTo>
                    <a:pt x="0" y="2502120"/>
                  </a:lnTo>
                  <a:close/>
                </a:path>
              </a:pathLst>
            </a:custGeom>
            <a:solidFill>
              <a:srgbClr val="FFF4EA"/>
            </a:solidFill>
            <a:ln w="28575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97151">
            <a:off x="3633728" y="980920"/>
            <a:ext cx="887872" cy="88787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700000">
            <a:off x="16824871" y="-550733"/>
            <a:ext cx="1905306" cy="1905306"/>
            <a:chOff x="0" y="0"/>
            <a:chExt cx="2540408" cy="254040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 rot="-5625013">
            <a:off x="17470073" y="1300199"/>
            <a:ext cx="1190568" cy="1190568"/>
            <a:chOff x="0" y="0"/>
            <a:chExt cx="1587424" cy="1587424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88926" y="188926"/>
              <a:ext cx="1209573" cy="1209573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95948" y="1199499"/>
              <a:ext cx="272499" cy="272499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69586" y="52007"/>
              <a:ext cx="332968" cy="332968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6110569" y="7104205"/>
            <a:ext cx="762000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-1260224" y="1068713"/>
            <a:ext cx="65631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系統畫面</a:t>
            </a:r>
            <a:endParaRPr lang="en-US" sz="6000" dirty="0">
              <a:solidFill>
                <a:srgbClr val="000000"/>
              </a:solidFill>
              <a:ea typeface="Intro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CE78BB-BB66-C3BB-D1C1-03A994CB8D69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10AA8D6-9FA8-1583-807E-7D48A2468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8C40F01A-A634-3AC4-E363-917B5729F133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14B7925D-4552-658E-AA9E-A30CF75225D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41F5D6F-7559-B09B-B056-14665903B230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26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4FA5792D-E6A0-8A99-1CA7-C0C22E1B3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0" y="2247900"/>
            <a:ext cx="3403600" cy="71755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398FFE4-48AC-5EE5-5C65-307AC7BDD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2222500"/>
            <a:ext cx="3441700" cy="71882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5824C86C-39BB-3F0D-5C8D-6D98832A95D6}"/>
              </a:ext>
            </a:extLst>
          </p:cNvPr>
          <p:cNvSpPr txBox="1"/>
          <p:nvPr/>
        </p:nvSpPr>
        <p:spPr>
          <a:xfrm>
            <a:off x="773770" y="2738880"/>
            <a:ext cx="19701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B4262"/>
                </a:solidFill>
                <a:ea typeface="Noto Sans T Chinese Bold"/>
              </a:rPr>
              <a:t>減壓飲食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60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499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08 </a:t>
            </a:r>
            <a:r>
              <a:rPr kumimoji="0" lang="zh-TW" altLang="en-US" sz="9499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未來展望</a:t>
            </a:r>
            <a:endParaRPr kumimoji="0" lang="en-US" altLang="zh-TW" sz="9499" b="0" i="0" u="none" strike="noStrike" kern="1200" cap="none" spc="0" normalizeH="0" baseline="0" noProof="0" dirty="0">
              <a:ln>
                <a:noFill/>
              </a:ln>
              <a:solidFill>
                <a:srgbClr val="1B4262"/>
              </a:solidFill>
              <a:effectLst/>
              <a:uLnTx/>
              <a:uFillTx/>
              <a:latin typeface="Marykate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55FE0585-A242-CA2E-2329-5E25E8CBAA9D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B27D5131-35EE-B608-F9C3-45804FA9C1B7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0929BBB9-EA30-81F5-5D0D-FBCCED5C280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8DE0B827-1CB1-5627-6151-12085D60D2F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E2B8AB26-8FC8-AB4B-FD5F-B32EAD8469B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82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24387" t="60680"/>
          <a:stretch/>
        </p:blipFill>
        <p:spPr>
          <a:xfrm>
            <a:off x="0" y="0"/>
            <a:ext cx="10405199" cy="55651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r="21883" b="56520"/>
          <a:stretch/>
        </p:blipFill>
        <p:spPr>
          <a:xfrm>
            <a:off x="11511932" y="6947325"/>
            <a:ext cx="6776068" cy="33272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r="50000"/>
          <a:stretch/>
        </p:blipFill>
        <p:spPr>
          <a:xfrm>
            <a:off x="15141061" y="2810706"/>
            <a:ext cx="3146939" cy="5612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rcRect l="12631" t="34247" r="11031"/>
          <a:stretch/>
        </p:blipFill>
        <p:spPr>
          <a:xfrm rot="17995298">
            <a:off x="-1805018" y="2426026"/>
            <a:ext cx="4836261" cy="465321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-250189" y="590546"/>
            <a:ext cx="6563104" cy="96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未來展望</a:t>
            </a:r>
            <a:endParaRPr lang="en-US" sz="75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ea typeface="Intro"/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177F7855-4519-44E2-87D7-F6D0DAA577C4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40" name="Group 24">
              <a:extLst>
                <a:ext uri="{FF2B5EF4-FFF2-40B4-BE49-F238E27FC236}">
                  <a16:creationId xmlns:a16="http://schemas.microsoft.com/office/drawing/2014/main" id="{A17F9AB5-2315-F085-C653-0463F0E93DD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A2B676BB-E4BD-4768-565A-07920F73012B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43" name="TextBox 26">
                <a:extLst>
                  <a:ext uri="{FF2B5EF4-FFF2-40B4-BE49-F238E27FC236}">
                    <a16:creationId xmlns:a16="http://schemas.microsoft.com/office/drawing/2014/main" id="{05ADA169-D21F-3C16-9727-D75F8C170A6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53520C4B-491D-8BC2-EC11-03B844DF29A6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28</a:t>
              </a: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679413AE-2F07-8A87-5F4F-35AFB87C2478}"/>
              </a:ext>
            </a:extLst>
          </p:cNvPr>
          <p:cNvGrpSpPr/>
          <p:nvPr/>
        </p:nvGrpSpPr>
        <p:grpSpPr>
          <a:xfrm>
            <a:off x="2427792" y="2420373"/>
            <a:ext cx="5035278" cy="2885285"/>
            <a:chOff x="2370124" y="2657395"/>
            <a:chExt cx="5035278" cy="2885285"/>
          </a:xfrm>
        </p:grpSpPr>
        <p:grpSp>
          <p:nvGrpSpPr>
            <p:cNvPr id="6" name="Group 6"/>
            <p:cNvGrpSpPr/>
            <p:nvPr/>
          </p:nvGrpSpPr>
          <p:grpSpPr>
            <a:xfrm>
              <a:off x="2370124" y="4507875"/>
              <a:ext cx="5035278" cy="1034805"/>
              <a:chOff x="0" y="2448134"/>
              <a:chExt cx="6713704" cy="1379739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2448134"/>
                <a:ext cx="1335686" cy="1375706"/>
              </a:xfrm>
              <a:prstGeom prst="rect">
                <a:avLst/>
              </a:prstGeom>
            </p:spPr>
          </p:pic>
          <p:sp>
            <p:nvSpPr>
              <p:cNvPr id="8" name="TextBox 8"/>
              <p:cNvSpPr txBox="1"/>
              <p:nvPr/>
            </p:nvSpPr>
            <p:spPr>
              <a:xfrm>
                <a:off x="500358" y="2613212"/>
                <a:ext cx="983836" cy="1055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148"/>
                  </a:lnSpc>
                </a:pPr>
                <a:r>
                  <a:rPr lang="en-US" sz="5300" dirty="0">
                    <a:solidFill>
                      <a:srgbClr val="392515"/>
                    </a:solidFill>
                    <a:latin typeface="Gautami" panose="020B0502040204020203" pitchFamily="34" charset="0"/>
                  </a:rPr>
                  <a:t>1.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915837" y="3092116"/>
                <a:ext cx="4797867" cy="7357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dirty="0" err="1">
                    <a:solidFill>
                      <a:srgbClr val="1B4262"/>
                    </a:solidFill>
                    <a:ea typeface="Noto Sans T Chinese Bold"/>
                  </a:rPr>
                  <a:t>不只在安卓上使用</a:t>
                </a:r>
                <a:endParaRPr lang="en-US" sz="3300" dirty="0">
                  <a:solidFill>
                    <a:srgbClr val="1B4262"/>
                  </a:solidFill>
                  <a:ea typeface="Noto Sans T Chinese Bold"/>
                </a:endParaRPr>
              </a:p>
            </p:txBody>
          </p:sp>
        </p:grp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FF64CFC-BEED-1FCF-46B2-2DFCA7CF3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708" y="2657395"/>
              <a:ext cx="2004220" cy="2004220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13B3D4B-F1A0-127A-A269-6BB4EDB419ED}"/>
              </a:ext>
            </a:extLst>
          </p:cNvPr>
          <p:cNvGrpSpPr/>
          <p:nvPr/>
        </p:nvGrpSpPr>
        <p:grpSpPr>
          <a:xfrm>
            <a:off x="6817721" y="6157237"/>
            <a:ext cx="4935872" cy="3107379"/>
            <a:chOff x="7105986" y="2355262"/>
            <a:chExt cx="4935872" cy="3107379"/>
          </a:xfrm>
        </p:grpSpPr>
        <p:grpSp>
          <p:nvGrpSpPr>
            <p:cNvPr id="22" name="Group 22"/>
            <p:cNvGrpSpPr/>
            <p:nvPr/>
          </p:nvGrpSpPr>
          <p:grpSpPr>
            <a:xfrm>
              <a:off x="7105986" y="4534797"/>
              <a:ext cx="4935872" cy="927844"/>
              <a:chOff x="0" y="2326495"/>
              <a:chExt cx="6581161" cy="1237125"/>
            </a:xfrm>
          </p:grpSpPr>
          <p:sp>
            <p:nvSpPr>
              <p:cNvPr id="23" name="TextBox 23"/>
              <p:cNvSpPr txBox="1"/>
              <p:nvPr/>
            </p:nvSpPr>
            <p:spPr>
              <a:xfrm>
                <a:off x="1954240" y="2691752"/>
                <a:ext cx="4626921" cy="7357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dirty="0" err="1">
                    <a:solidFill>
                      <a:srgbClr val="1B4262"/>
                    </a:solidFill>
                    <a:ea typeface="Noto Sans T Chinese Bold"/>
                  </a:rPr>
                  <a:t>心理諮商師合作</a:t>
                </a:r>
                <a:endParaRPr lang="en-US" sz="3300" dirty="0">
                  <a:solidFill>
                    <a:srgbClr val="1B4262"/>
                  </a:solidFill>
                  <a:ea typeface="Noto Sans T Chinese Bold"/>
                </a:endParaRPr>
              </a:p>
            </p:txBody>
          </p:sp>
          <p:pic>
            <p:nvPicPr>
              <p:cNvPr id="24" name="Picture 2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2326495"/>
                <a:ext cx="1323772" cy="1237125"/>
              </a:xfrm>
              <a:prstGeom prst="rect">
                <a:avLst/>
              </a:prstGeom>
            </p:spPr>
          </p:pic>
          <p:sp>
            <p:nvSpPr>
              <p:cNvPr id="25" name="TextBox 25"/>
              <p:cNvSpPr txBox="1"/>
              <p:nvPr/>
            </p:nvSpPr>
            <p:spPr>
              <a:xfrm>
                <a:off x="382935" y="2422282"/>
                <a:ext cx="1216943" cy="1055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148"/>
                  </a:lnSpc>
                </a:pPr>
                <a:r>
                  <a:rPr lang="en-US" sz="5300" dirty="0">
                    <a:solidFill>
                      <a:srgbClr val="392515"/>
                    </a:solidFill>
                    <a:latin typeface="Gautami" panose="020B0502040204020203" pitchFamily="34" charset="0"/>
                  </a:rPr>
                  <a:t>2.</a:t>
                </a:r>
              </a:p>
            </p:txBody>
          </p:sp>
        </p:grp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863A4A4-4132-D681-9E31-1E8621B1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860" y="2355262"/>
              <a:ext cx="2140492" cy="2140492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FFBBB5E7-2320-457B-F6BE-32B55F547063}"/>
              </a:ext>
            </a:extLst>
          </p:cNvPr>
          <p:cNvGrpSpPr/>
          <p:nvPr/>
        </p:nvGrpSpPr>
        <p:grpSpPr>
          <a:xfrm>
            <a:off x="11251152" y="2093629"/>
            <a:ext cx="4150689" cy="3212029"/>
            <a:chOff x="12075499" y="2250610"/>
            <a:chExt cx="4150689" cy="3212029"/>
          </a:xfrm>
        </p:grpSpPr>
        <p:grpSp>
          <p:nvGrpSpPr>
            <p:cNvPr id="11" name="Group 11"/>
            <p:cNvGrpSpPr/>
            <p:nvPr/>
          </p:nvGrpSpPr>
          <p:grpSpPr>
            <a:xfrm>
              <a:off x="12075499" y="4427649"/>
              <a:ext cx="4150689" cy="1034990"/>
              <a:chOff x="0" y="3133172"/>
              <a:chExt cx="5534252" cy="1379987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3133172"/>
                <a:ext cx="1339842" cy="1379987"/>
              </a:xfrm>
              <a:prstGeom prst="rect">
                <a:avLst/>
              </a:prstGeom>
            </p:spPr>
          </p:pic>
          <p:sp>
            <p:nvSpPr>
              <p:cNvPr id="13" name="TextBox 13"/>
              <p:cNvSpPr txBox="1"/>
              <p:nvPr/>
            </p:nvSpPr>
            <p:spPr>
              <a:xfrm>
                <a:off x="522118" y="3320497"/>
                <a:ext cx="1216943" cy="1055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148"/>
                  </a:lnSpc>
                </a:pPr>
                <a:r>
                  <a:rPr lang="en-US" sz="5300" dirty="0">
                    <a:solidFill>
                      <a:srgbClr val="392515"/>
                    </a:solidFill>
                    <a:latin typeface="Gautami" panose="020B0502040204020203" pitchFamily="34" charset="0"/>
                  </a:rPr>
                  <a:t>3.</a:t>
                </a: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97660" y="3639815"/>
                <a:ext cx="3536592" cy="7357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dirty="0" err="1">
                    <a:solidFill>
                      <a:srgbClr val="1B4262"/>
                    </a:solidFill>
                    <a:ea typeface="Noto Sans T Chinese Bold"/>
                  </a:rPr>
                  <a:t>讓系統更完善</a:t>
                </a:r>
                <a:endParaRPr lang="en-US" sz="3300" dirty="0">
                  <a:solidFill>
                    <a:srgbClr val="1B4262"/>
                  </a:solidFill>
                  <a:ea typeface="Noto Sans T Chinese Bold"/>
                </a:endParaRPr>
              </a:p>
            </p:txBody>
          </p:sp>
        </p:grpSp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2D9BFA7E-79F6-0E06-3E5A-B0458000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3744" y="2250610"/>
              <a:ext cx="2349796" cy="2349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535" y="4706307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499" b="0" i="0" u="none" strike="noStrike" kern="1200" cap="none" spc="0" normalizeH="0" baseline="0" noProof="0" dirty="0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09 </a:t>
            </a:r>
            <a:r>
              <a:rPr kumimoji="0" lang="en-US" altLang="zh-TW" sz="9499" b="0" i="0" u="none" strike="noStrike" kern="1200" cap="none" spc="0" normalizeH="0" baseline="0" noProof="0" dirty="0" err="1">
                <a:ln>
                  <a:noFill/>
                </a:ln>
                <a:solidFill>
                  <a:srgbClr val="1B4262"/>
                </a:solidFill>
                <a:effectLst/>
                <a:uLnTx/>
                <a:uFillTx/>
                <a:latin typeface="Marykate"/>
                <a:ea typeface="+mn-ea"/>
                <a:cs typeface="+mn-cs"/>
              </a:rPr>
              <a:t>參考文獻</a:t>
            </a:r>
            <a:endParaRPr kumimoji="0" lang="en-US" altLang="zh-TW" sz="9499" b="0" i="0" u="none" strike="noStrike" kern="1200" cap="none" spc="0" normalizeH="0" baseline="0" noProof="0" dirty="0">
              <a:ln>
                <a:noFill/>
              </a:ln>
              <a:solidFill>
                <a:srgbClr val="1B4262"/>
              </a:solidFill>
              <a:effectLst/>
              <a:uLnTx/>
              <a:uFillTx/>
              <a:latin typeface="Marykate"/>
              <a:ea typeface="+mn-ea"/>
              <a:cs typeface="+mn-cs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55FE0585-A242-CA2E-2329-5E25E8CBAA9D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B27D5131-35EE-B608-F9C3-45804FA9C1B7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0929BBB9-EA30-81F5-5D0D-FBCCED5C2807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8DE0B827-1CB1-5627-6151-12085D60D2F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E2B8AB26-8FC8-AB4B-FD5F-B32EAD8469BC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7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71254" y="4891865"/>
            <a:ext cx="12663439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8800" dirty="0">
                <a:solidFill>
                  <a:srgbClr val="1B4262"/>
                </a:solidFill>
                <a:latin typeface="Marykate"/>
              </a:rPr>
              <a:t>01 </a:t>
            </a:r>
            <a:r>
              <a:rPr lang="en-US" altLang="zh-TW" sz="8800" dirty="0" err="1">
                <a:solidFill>
                  <a:srgbClr val="1B4262"/>
                </a:solidFill>
                <a:latin typeface="Marykate"/>
              </a:rPr>
              <a:t>背景與動機</a:t>
            </a:r>
            <a:endParaRPr lang="en-US" altLang="zh-TW" sz="8800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D5A31A9-B675-53CD-1BC0-56B2DD3EEFE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82368651-3855-29DA-BD40-3B94982ADD61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DBF0C365-8872-115C-2B1C-073988751AFB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553D147E-9F5B-57BC-369C-BBF6B3739C9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EB18769B-A5F8-34DC-AFB5-08D57F94449E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292140" y="8557602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996120" flipH="1">
            <a:off x="16338271" y="7162735"/>
            <a:ext cx="621493" cy="108795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-1409807"/>
            <a:ext cx="1717647" cy="2362460"/>
            <a:chOff x="0" y="0"/>
            <a:chExt cx="2290196" cy="314994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6621">
            <a:off x="4849701" y="9307514"/>
            <a:ext cx="537707" cy="53770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743712" y="-952653"/>
            <a:ext cx="1905306" cy="1905306"/>
            <a:chOff x="0" y="0"/>
            <a:chExt cx="2540408" cy="254040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998444" y="970472"/>
            <a:ext cx="16291111" cy="777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美國心理學會：https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tw.news.yahoo.com/news%2F%E5%A4%A7%E5%AD%B8%E7%94%9F%E5%AD%B8%E6%A5%AD%E5%A3%93%E5%8A%9B%E6%83%A1%E5%8C%96%E5%BF%83%E7%90%86%E5%81%A5%E5%BA%B7-%E5%B0%88%E5%AE%B6-%E5%A5%B3%E5%AD%B8%E7%94%9F%E5%8F%8A%E5%A4%A7%E4%BA%8C%E5%AD%B8%E7%94%9F%E5%BD%B1%E9%9F%BF%E6%9B%B4%E5%9A%B4%E9%87%8D-100000760.html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衛生福利部：https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://dep.mohw.gov.tw/DOMHAOH/cp-4904-8883-107.html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衛生福利部：https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</a:t>
            </a: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tw.news.yahoo.com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/%E8%87%AA%E6%AE%BA%E7%8E%87%E4%B8%8A%E5%8D%87-15%E5%88%B030%E6%AD%B2-%E5%B9%B4%E5%8F%AF%E5%85%8D%E8%B2%BB%E8%AB%AE%E5%95%863%E6%AC%A1-8-1%E4%B8%8A%E8%B7%AF-025649439.html 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寰宇國際文化教育基金會：https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://icef.org.tw/2021/10/27/%E5%B9%B4%E8%BC%95%E4%B8%96%E4%BB%A3%E7%9A%84%E6%86%82%E9%AC%B1%E9%A2%A8%E6%BD%AE-%E9%9D%92%E5%B0%91%E5%B9%B4%E8%87%AA%E6%AE%BA%E9%98%B2%E6%B2%BB/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社團法人台灣自殺防治協會：https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://www.tsos.org.tw/web/page/bsrs</a:t>
            </a:r>
          </a:p>
          <a:p>
            <a:pPr>
              <a:lnSpc>
                <a:spcPts val="3196"/>
              </a:lnSpc>
            </a:pPr>
            <a:endParaRPr lang="en-US" sz="2400" dirty="0">
              <a:solidFill>
                <a:srgbClr val="1B4262"/>
              </a:solidFill>
              <a:ea typeface="Noto Sans T Chinese Bold"/>
            </a:endParaRPr>
          </a:p>
          <a:p>
            <a:pPr>
              <a:lnSpc>
                <a:spcPts val="3196"/>
              </a:lnSpc>
            </a:pPr>
            <a:r>
              <a:rPr lang="en-US" sz="2400" dirty="0" err="1">
                <a:solidFill>
                  <a:srgbClr val="1B4262"/>
                </a:solidFill>
                <a:ea typeface="Noto Sans T Chinese Bold"/>
              </a:rPr>
              <a:t>董事基金會：https</a:t>
            </a:r>
            <a:r>
              <a:rPr lang="en-US" sz="2400" dirty="0">
                <a:solidFill>
                  <a:srgbClr val="1B4262"/>
                </a:solidFill>
                <a:ea typeface="Noto Sans T Chinese Bold"/>
              </a:rPr>
              <a:t>://www.jtf.org.tw/psyche/melancholia/overblue.asp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7907" y="8614727"/>
            <a:ext cx="835744" cy="122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endParaRPr/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1270B22F-7A8D-590D-BD8B-0C0A8F8591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2306" t="-3665" r="-5063" b="13641"/>
          <a:stretch/>
        </p:blipFill>
        <p:spPr>
          <a:xfrm>
            <a:off x="2608354" y="8753596"/>
            <a:ext cx="2019931" cy="1530422"/>
          </a:xfrm>
          <a:prstGeom prst="rect">
            <a:avLst/>
          </a:prstGeom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5C27D6A0-75CF-6927-ED03-870E06BF53B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381" r="25964"/>
          <a:stretch/>
        </p:blipFill>
        <p:spPr>
          <a:xfrm>
            <a:off x="16895180" y="-128394"/>
            <a:ext cx="1392820" cy="1438527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BB5F6895-B1C7-AB0A-1453-75F99D978052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9A53A88B-6E8F-C46F-DBB6-4DB6D45E6AA9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7CCCEE9-4F9A-A781-313C-C2AE3BC5389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DA725F-51B6-918E-5613-F10B938EB1B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7A19476D-2F00-FF1E-98EB-E8F9F561D09A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30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45821" y="4838570"/>
            <a:ext cx="1266343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altLang="zh-TW" sz="9499" dirty="0">
                <a:solidFill>
                  <a:srgbClr val="1B4262"/>
                </a:solidFill>
                <a:latin typeface="Marykate"/>
              </a:rPr>
              <a:t>Thank you for listening.</a:t>
            </a: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F4E5B852-D0BF-6E6D-590E-D100A40F5AD0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13B676AB-0052-A061-94E8-7A3D72A9740B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1" name="Freeform 25">
                <a:extLst>
                  <a:ext uri="{FF2B5EF4-FFF2-40B4-BE49-F238E27FC236}">
                    <a16:creationId xmlns:a16="http://schemas.microsoft.com/office/drawing/2014/main" id="{5AF1726A-12B5-400A-D266-BDA41B84DAF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2" name="TextBox 26">
                <a:extLst>
                  <a:ext uri="{FF2B5EF4-FFF2-40B4-BE49-F238E27FC236}">
                    <a16:creationId xmlns:a16="http://schemas.microsoft.com/office/drawing/2014/main" id="{9FADB676-44DC-3F13-9E27-E31E827265E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F0727744-CA05-4503-CC94-512BE11A6F21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2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sp>
        <p:nvSpPr>
          <p:cNvPr id="9" name="TextBox 49">
            <a:extLst>
              <a:ext uri="{FF2B5EF4-FFF2-40B4-BE49-F238E27FC236}">
                <a16:creationId xmlns:a16="http://schemas.microsoft.com/office/drawing/2014/main" id="{5EB8707D-6394-24DE-89F4-913A33CDA9F9}"/>
              </a:ext>
            </a:extLst>
          </p:cNvPr>
          <p:cNvSpPr txBox="1"/>
          <p:nvPr/>
        </p:nvSpPr>
        <p:spPr>
          <a:xfrm>
            <a:off x="3581400" y="5477848"/>
            <a:ext cx="10541297" cy="88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13800" dirty="0">
                <a:solidFill>
                  <a:srgbClr val="1B426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Krungthep" panose="02000400000000000000" pitchFamily="2" charset="-34"/>
              </a:rPr>
              <a:t>Q &amp; A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DBF7FC-D070-13BD-63E5-F3BDE5102B73}"/>
              </a:ext>
            </a:extLst>
          </p:cNvPr>
          <p:cNvGrpSpPr/>
          <p:nvPr/>
        </p:nvGrpSpPr>
        <p:grpSpPr>
          <a:xfrm>
            <a:off x="69101" y="8971472"/>
            <a:ext cx="1076597" cy="1315528"/>
            <a:chOff x="4197" y="7817047"/>
            <a:chExt cx="1873196" cy="2414967"/>
          </a:xfrm>
        </p:grpSpPr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82442644-69E4-0BE9-85DF-7FC6F261465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9DF70E47-1906-C02C-4DB4-D33EFEC25605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1" name="TextBox 26">
                <a:extLst>
                  <a:ext uri="{FF2B5EF4-FFF2-40B4-BE49-F238E27FC236}">
                    <a16:creationId xmlns:a16="http://schemas.microsoft.com/office/drawing/2014/main" id="{591D7972-26D2-A26B-2BA8-B55223D3B1C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1DBFBCA7-29CF-2B8A-19A9-662A17AB21E9}"/>
                </a:ext>
              </a:extLst>
            </p:cNvPr>
            <p:cNvSpPr txBox="1"/>
            <p:nvPr/>
          </p:nvSpPr>
          <p:spPr>
            <a:xfrm>
              <a:off x="4197" y="7817047"/>
              <a:ext cx="1873196" cy="2052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5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" t="1666" r="6988"/>
          <a:stretch>
            <a:fillRect/>
          </a:stretch>
        </p:blipFill>
        <p:spPr>
          <a:xfrm>
            <a:off x="3842269" y="1359419"/>
            <a:ext cx="10603461" cy="7787904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AF34BCA-0273-91AD-FD72-E1975AF1AA1D}"/>
              </a:ext>
            </a:extLst>
          </p:cNvPr>
          <p:cNvGrpSpPr/>
          <p:nvPr/>
        </p:nvGrpSpPr>
        <p:grpSpPr>
          <a:xfrm>
            <a:off x="12518687" y="1867241"/>
            <a:ext cx="5155163" cy="3386130"/>
            <a:chOff x="12518687" y="1867241"/>
            <a:chExt cx="5155163" cy="3386130"/>
          </a:xfrm>
        </p:grpSpPr>
        <p:sp>
          <p:nvSpPr>
            <p:cNvPr id="3" name="AutoShape 3"/>
            <p:cNvSpPr/>
            <p:nvPr/>
          </p:nvSpPr>
          <p:spPr>
            <a:xfrm flipV="1">
              <a:off x="12518687" y="4559593"/>
              <a:ext cx="1429774" cy="52973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287720" y="1867241"/>
              <a:ext cx="3386130" cy="3386130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003BABA-570C-16B3-AB8F-AEAD14543083}"/>
              </a:ext>
            </a:extLst>
          </p:cNvPr>
          <p:cNvGrpSpPr/>
          <p:nvPr/>
        </p:nvGrpSpPr>
        <p:grpSpPr>
          <a:xfrm>
            <a:off x="1523121" y="1867241"/>
            <a:ext cx="4628983" cy="3684978"/>
            <a:chOff x="1523121" y="1867241"/>
            <a:chExt cx="4628983" cy="3684978"/>
          </a:xfrm>
        </p:grpSpPr>
        <p:sp>
          <p:nvSpPr>
            <p:cNvPr id="5" name="AutoShape 5"/>
            <p:cNvSpPr/>
            <p:nvPr/>
          </p:nvSpPr>
          <p:spPr>
            <a:xfrm flipH="1" flipV="1">
              <a:off x="4897679" y="4537264"/>
              <a:ext cx="1254425" cy="43079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5608" r="57157"/>
            <a:stretch>
              <a:fillRect/>
            </a:stretch>
          </p:blipFill>
          <p:spPr>
            <a:xfrm>
              <a:off x="1523121" y="1867241"/>
              <a:ext cx="2744099" cy="3684978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9CBC3B9-B9B6-0575-C94F-65AE15FE0F33}"/>
              </a:ext>
            </a:extLst>
          </p:cNvPr>
          <p:cNvGrpSpPr/>
          <p:nvPr/>
        </p:nvGrpSpPr>
        <p:grpSpPr>
          <a:xfrm>
            <a:off x="12498655" y="5505189"/>
            <a:ext cx="4929822" cy="3549787"/>
            <a:chOff x="12498655" y="5505189"/>
            <a:chExt cx="4929822" cy="354978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6080176-831D-A9C2-3889-A5E3CC5103BC}"/>
                </a:ext>
              </a:extLst>
            </p:cNvPr>
            <p:cNvGrpSpPr/>
            <p:nvPr/>
          </p:nvGrpSpPr>
          <p:grpSpPr>
            <a:xfrm>
              <a:off x="12498655" y="5505189"/>
              <a:ext cx="4929822" cy="3549787"/>
              <a:chOff x="12498655" y="5505189"/>
              <a:chExt cx="4929822" cy="3549787"/>
            </a:xfrm>
          </p:grpSpPr>
          <p:sp>
            <p:nvSpPr>
              <p:cNvPr id="8" name="AutoShape 8"/>
              <p:cNvSpPr/>
              <p:nvPr/>
            </p:nvSpPr>
            <p:spPr>
              <a:xfrm>
                <a:off x="12498655" y="6731339"/>
                <a:ext cx="1371502" cy="526513"/>
              </a:xfrm>
              <a:prstGeom prst="line">
                <a:avLst/>
              </a:prstGeom>
              <a:ln w="47625" cap="flat">
                <a:solidFill>
                  <a:srgbClr val="000000"/>
                </a:solidFill>
                <a:prstDash val="solid"/>
                <a:headEnd type="none" w="sm" len="sm"/>
                <a:tailEnd type="arrow" w="med" len="sm"/>
              </a:ln>
            </p:spPr>
          </p:sp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3878690" y="5505189"/>
                <a:ext cx="3549787" cy="3549787"/>
              </a:xfrm>
              <a:prstGeom prst="rect">
                <a:avLst/>
              </a:prstGeom>
            </p:spPr>
          </p:pic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5500404" y="6317101"/>
              <a:ext cx="671181" cy="59735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89843" y="399447"/>
            <a:ext cx="6563104" cy="9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Intro"/>
              </a:rPr>
              <a:t>背景與動機</a:t>
            </a:r>
            <a:endParaRPr lang="en-US" sz="7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Intro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ABD57A9-5929-B292-1E1F-23C6BBFCA3A8}"/>
              </a:ext>
            </a:extLst>
          </p:cNvPr>
          <p:cNvGrpSpPr/>
          <p:nvPr/>
        </p:nvGrpSpPr>
        <p:grpSpPr>
          <a:xfrm>
            <a:off x="565142" y="5993064"/>
            <a:ext cx="5580655" cy="2574036"/>
            <a:chOff x="565142" y="5993064"/>
            <a:chExt cx="5580655" cy="2574036"/>
          </a:xfrm>
        </p:grpSpPr>
        <p:sp>
          <p:nvSpPr>
            <p:cNvPr id="7" name="AutoShape 7"/>
            <p:cNvSpPr/>
            <p:nvPr/>
          </p:nvSpPr>
          <p:spPr>
            <a:xfrm flipH="1">
              <a:off x="4909278" y="6935249"/>
              <a:ext cx="1236519" cy="689667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565142" y="5993064"/>
              <a:ext cx="4332536" cy="2574036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31EDE80-E8A1-396B-6E2F-B006D39F33A9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2370AF12-C9C4-DE61-C0B2-4F9DD5743D12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A2539275-E047-2107-0CE3-344076FF9261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5B5FC5E-BE4C-5240-2C84-7F183BC40ED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23758269-5F8E-76AC-B0AD-5D6AC210ADF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19" b="24544"/>
          <a:stretch/>
        </p:blipFill>
        <p:spPr>
          <a:xfrm rot="5400000">
            <a:off x="-131754" y="131751"/>
            <a:ext cx="2911021" cy="2647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7236">
            <a:off x="194747" y="251942"/>
            <a:ext cx="1667906" cy="1673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72357" y="2432452"/>
            <a:ext cx="10007225" cy="54220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24200" y="5124450"/>
            <a:ext cx="12663439" cy="93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0"/>
              </a:lnSpc>
            </a:pPr>
            <a:r>
              <a:rPr lang="en-US" altLang="zh-TW" sz="8290" dirty="0">
                <a:solidFill>
                  <a:srgbClr val="1B4262"/>
                </a:solidFill>
                <a:latin typeface="Marykate"/>
              </a:rPr>
              <a:t>02 </a:t>
            </a:r>
            <a:r>
              <a:rPr lang="en-US" altLang="zh-TW" sz="8290" dirty="0" err="1">
                <a:solidFill>
                  <a:srgbClr val="1B4262"/>
                </a:solidFill>
                <a:latin typeface="Marykate"/>
              </a:rPr>
              <a:t>情緒壓力來源</a:t>
            </a:r>
            <a:endParaRPr lang="en-US" altLang="zh-TW" sz="8290" dirty="0">
              <a:solidFill>
                <a:srgbClr val="1B4262"/>
              </a:solidFill>
              <a:latin typeface="Marykate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A2244C4A-A279-6917-78EE-62CE442A55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73"/>
          <a:stretch/>
        </p:blipFill>
        <p:spPr>
          <a:xfrm rot="21382651" flipH="1" flipV="1">
            <a:off x="13260179" y="-80376"/>
            <a:ext cx="6294430" cy="4253399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4DBD473-B574-2FE0-0001-073B092630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106" b="9338"/>
          <a:stretch/>
        </p:blipFill>
        <p:spPr>
          <a:xfrm rot="5400000" flipH="1" flipV="1">
            <a:off x="15599182" y="7578237"/>
            <a:ext cx="1182057" cy="41955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9517"/>
          <a:stretch/>
        </p:blipFill>
        <p:spPr>
          <a:xfrm>
            <a:off x="13202838" y="4834715"/>
            <a:ext cx="3727257" cy="542209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9875FA33-A36A-5763-61CC-67B636724943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263C4C24-EFAF-7093-D1CD-2710FB28693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32E39F38-C90D-9870-0364-C9A298112BB8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1" name="TextBox 26">
                <a:extLst>
                  <a:ext uri="{FF2B5EF4-FFF2-40B4-BE49-F238E27FC236}">
                    <a16:creationId xmlns:a16="http://schemas.microsoft.com/office/drawing/2014/main" id="{4289D899-E1CB-CDB3-303B-27CE781034B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4D3BD24B-BB01-8823-9C26-D0EB5ECE2AB9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1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399150" flipH="1">
            <a:off x="15339316" y="9135960"/>
            <a:ext cx="621493" cy="1087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5529" b="12315"/>
          <a:stretch/>
        </p:blipFill>
        <p:spPr>
          <a:xfrm>
            <a:off x="16899897" y="8764077"/>
            <a:ext cx="1401020" cy="14906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51426" y="3524120"/>
            <a:ext cx="1717647" cy="2362460"/>
            <a:chOff x="0" y="0"/>
            <a:chExt cx="2290196" cy="31499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06621">
            <a:off x="16990447" y="7395147"/>
            <a:ext cx="537707" cy="5377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015" t="12751"/>
          <a:stretch/>
        </p:blipFill>
        <p:spPr>
          <a:xfrm>
            <a:off x="5335" y="0"/>
            <a:ext cx="1655247" cy="148324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 b="11369"/>
          <a:stretch>
            <a:fillRect/>
          </a:stretch>
        </p:blipFill>
        <p:spPr>
          <a:xfrm>
            <a:off x="3831679" y="76200"/>
            <a:ext cx="10697897" cy="9258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64148" y="9468357"/>
            <a:ext cx="9580492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資料來源：心理健康司 歷年全國自殺死亡資料統計暨自殺通報統計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7F88DB8-4FBB-D526-574C-21A673714CF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BD1CA947-67A3-92FD-D20E-D1A1484E84E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8BD17F89-E7D0-00C6-C3E4-A56671E22A70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6D65859-650D-0B6F-71C3-D2895747482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3D862B9A-D076-FB73-A958-E395B289F84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608036" y="8449310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99150" flipH="1">
            <a:off x="16948553" y="6900650"/>
            <a:ext cx="621493" cy="10879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3631"/>
          <a:stretch/>
        </p:blipFill>
        <p:spPr>
          <a:xfrm>
            <a:off x="-51589" y="-1"/>
            <a:ext cx="1667906" cy="111100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93382" y="5301541"/>
            <a:ext cx="1717647" cy="2362460"/>
            <a:chOff x="0" y="0"/>
            <a:chExt cx="2290196" cy="314994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6621">
            <a:off x="294698" y="9546829"/>
            <a:ext cx="537707" cy="53770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24266" y="-952653"/>
            <a:ext cx="1905306" cy="1905306"/>
            <a:chOff x="0" y="0"/>
            <a:chExt cx="2540408" cy="254040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12927086" y="9528743"/>
            <a:ext cx="6127679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資料來源：衛福部</a:t>
            </a:r>
          </a:p>
        </p:txBody>
      </p:sp>
      <p:pic>
        <p:nvPicPr>
          <p:cNvPr id="32" name="Picture 17">
            <a:extLst>
              <a:ext uri="{FF2B5EF4-FFF2-40B4-BE49-F238E27FC236}">
                <a16:creationId xmlns:a16="http://schemas.microsoft.com/office/drawing/2014/main" id="{9219F21C-6BD4-26B0-4422-276AF7D3EF0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381" r="25964"/>
          <a:stretch/>
        </p:blipFill>
        <p:spPr>
          <a:xfrm>
            <a:off x="16946920" y="-67583"/>
            <a:ext cx="1392820" cy="1438527"/>
          </a:xfrm>
          <a:prstGeom prst="rect">
            <a:avLst/>
          </a:prstGeom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621825CE-B1AC-9382-BEF9-97285015C88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2306" t="-8756" r="-7810" b="13641"/>
          <a:stretch/>
        </p:blipFill>
        <p:spPr>
          <a:xfrm>
            <a:off x="2608355" y="8667038"/>
            <a:ext cx="2071610" cy="1616979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CBA974C-CF49-B0AB-F8D8-CB343C8D7833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147A2E7B-88E6-6342-E7E2-7848ECE06D90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BF4AD0AB-84B9-E0A5-B18A-1BB3AD8C5BBC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3" name="TextBox 26">
                <a:extLst>
                  <a:ext uri="{FF2B5EF4-FFF2-40B4-BE49-F238E27FC236}">
                    <a16:creationId xmlns:a16="http://schemas.microsoft.com/office/drawing/2014/main" id="{7DCC28C1-1845-0A89-0A18-767A0D6E7F5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07EB8DA0-96B5-53F4-706F-DE7879AC026F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7</a:t>
              </a: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23C701EF-CB79-3315-8272-7B5D3B966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8" y="3296187"/>
            <a:ext cx="16948665" cy="272183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1AF5D52-9B92-72F3-4D18-E43C5D6D8F1A}"/>
              </a:ext>
            </a:extLst>
          </p:cNvPr>
          <p:cNvSpPr/>
          <p:nvPr/>
        </p:nvSpPr>
        <p:spPr>
          <a:xfrm>
            <a:off x="13411200" y="3822712"/>
            <a:ext cx="1391312" cy="2155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399150" flipH="1">
            <a:off x="15339316" y="9135960"/>
            <a:ext cx="621493" cy="1087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5529" b="12315"/>
          <a:stretch/>
        </p:blipFill>
        <p:spPr>
          <a:xfrm>
            <a:off x="16899897" y="8764077"/>
            <a:ext cx="1401020" cy="14906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51426" y="3524120"/>
            <a:ext cx="1717647" cy="2362460"/>
            <a:chOff x="0" y="0"/>
            <a:chExt cx="2290196" cy="31499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06621">
            <a:off x="16990447" y="7395147"/>
            <a:ext cx="537707" cy="5377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015" t="12751"/>
          <a:stretch/>
        </p:blipFill>
        <p:spPr>
          <a:xfrm>
            <a:off x="5335" y="0"/>
            <a:ext cx="1655247" cy="1483248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64148" y="9468357"/>
            <a:ext cx="9580492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dirty="0" err="1">
                <a:solidFill>
                  <a:srgbClr val="000000"/>
                </a:solidFill>
                <a:ea typeface="Noto Sans T Chinese Bold"/>
              </a:rPr>
              <a:t>資料來源：衛生福利部死因統計</a:t>
            </a:r>
            <a:endParaRPr lang="en-US" sz="2403" dirty="0">
              <a:solidFill>
                <a:srgbClr val="000000"/>
              </a:solidFill>
              <a:ea typeface="Noto Sans T Chinese Bold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7F88DB8-4FBB-D526-574C-21A673714CF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BD1CA947-67A3-92FD-D20E-D1A1484E84EA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8BD17F89-E7D0-00C6-C3E4-A56671E22A70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17" name="TextBox 26">
                <a:extLst>
                  <a:ext uri="{FF2B5EF4-FFF2-40B4-BE49-F238E27FC236}">
                    <a16:creationId xmlns:a16="http://schemas.microsoft.com/office/drawing/2014/main" id="{D6D65859-650D-0B6F-71C3-D2895747482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3D862B9A-D076-FB73-A958-E395B289F84C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8</a:t>
              </a:r>
            </a:p>
          </p:txBody>
        </p:sp>
      </p:grpSp>
      <p:pic>
        <p:nvPicPr>
          <p:cNvPr id="10" name="圖片 9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25877BB5-20B9-62D1-B4D7-271062DB20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8"/>
          <a:stretch/>
        </p:blipFill>
        <p:spPr>
          <a:xfrm>
            <a:off x="2908885" y="1503085"/>
            <a:ext cx="13151721" cy="728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4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292140" y="8557602"/>
            <a:ext cx="12384105" cy="4152396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AFCFC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99150" flipH="1">
            <a:off x="15385618" y="5827369"/>
            <a:ext cx="621493" cy="10879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306" t="-3665" r="-13201" b="13641"/>
          <a:stretch/>
        </p:blipFill>
        <p:spPr>
          <a:xfrm>
            <a:off x="2608355" y="8753596"/>
            <a:ext cx="2173030" cy="153042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-67583"/>
            <a:ext cx="1717647" cy="2362460"/>
            <a:chOff x="0" y="0"/>
            <a:chExt cx="2290196" cy="314994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88520" y="2494689"/>
              <a:ext cx="566737" cy="56673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489535" y="108163"/>
              <a:ext cx="692499" cy="69249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6621">
            <a:off x="4849701" y="9307514"/>
            <a:ext cx="537707" cy="53770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743711" y="-896289"/>
            <a:ext cx="1905306" cy="1905306"/>
            <a:chOff x="0" y="0"/>
            <a:chExt cx="2540408" cy="254040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02344" y="302344"/>
              <a:ext cx="1935720" cy="193572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313583" y="1919599"/>
              <a:ext cx="436090" cy="43609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387469">
              <a:off x="1391628" y="83228"/>
              <a:ext cx="532860" cy="532860"/>
            </a:xfrm>
            <a:prstGeom prst="rect">
              <a:avLst/>
            </a:prstGeom>
          </p:spPr>
        </p:pic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381" r="25964"/>
          <a:stretch/>
        </p:blipFill>
        <p:spPr>
          <a:xfrm>
            <a:off x="16946920" y="-67583"/>
            <a:ext cx="1392820" cy="143852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rcRect l="19745" t="34938" r="20294" b="35610"/>
          <a:stretch>
            <a:fillRect/>
          </a:stretch>
        </p:blipFill>
        <p:spPr>
          <a:xfrm>
            <a:off x="3074469" y="1417662"/>
            <a:ext cx="6096006" cy="244421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589689" y="4794026"/>
            <a:ext cx="11718904" cy="67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10"/>
              </a:lnSpc>
            </a:pPr>
            <a:r>
              <a:rPr lang="en-US" sz="4007" dirty="0" err="1">
                <a:solidFill>
                  <a:srgbClr val="1B4262"/>
                </a:solidFill>
                <a:ea typeface="Noto Sans T Chinese Bold"/>
              </a:rPr>
              <a:t>高達</a:t>
            </a:r>
            <a:r>
              <a:rPr lang="en-US" sz="4007" dirty="0">
                <a:solidFill>
                  <a:srgbClr val="1B4262"/>
                </a:solidFill>
                <a:ea typeface="Noto Sans T Chinese Bold"/>
              </a:rPr>
              <a:t> 87% </a:t>
            </a:r>
            <a:r>
              <a:rPr lang="en-US" sz="4007" dirty="0" err="1">
                <a:solidFill>
                  <a:srgbClr val="1B4262"/>
                </a:solidFill>
                <a:ea typeface="Noto Sans T Chinese Bold"/>
              </a:rPr>
              <a:t>的大學生認為學業是他們主要的壓力來源</a:t>
            </a:r>
            <a:endParaRPr lang="en-US" sz="4007" dirty="0">
              <a:solidFill>
                <a:srgbClr val="1B4262"/>
              </a:solidFill>
              <a:ea typeface="Noto Sans T Chines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27086" y="9528743"/>
            <a:ext cx="6127679" cy="4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ea typeface="Noto Sans T Chinese Bold"/>
              </a:rPr>
              <a:t>資料來源：美國心理協會（2020）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3096898-3EA1-7C72-BDC8-000ED06B100A}"/>
              </a:ext>
            </a:extLst>
          </p:cNvPr>
          <p:cNvGrpSpPr/>
          <p:nvPr/>
        </p:nvGrpSpPr>
        <p:grpSpPr>
          <a:xfrm>
            <a:off x="69101" y="9037697"/>
            <a:ext cx="1076597" cy="1249303"/>
            <a:chOff x="4197" y="7938619"/>
            <a:chExt cx="1873196" cy="2293395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CCC2A484-14AC-A9A8-37BC-4E90F338E6F3}"/>
                </a:ext>
              </a:extLst>
            </p:cNvPr>
            <p:cNvGrpSpPr/>
            <p:nvPr/>
          </p:nvGrpSpPr>
          <p:grpSpPr>
            <a:xfrm>
              <a:off x="4197" y="8355183"/>
              <a:ext cx="1873196" cy="1876831"/>
              <a:chOff x="1813" y="-23813"/>
              <a:chExt cx="809173" cy="812800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5F6AA6CC-28FF-F548-9959-4984E192F8A2}"/>
                  </a:ext>
                </a:extLst>
              </p:cNvPr>
              <p:cNvSpPr/>
              <p:nvPr/>
            </p:nvSpPr>
            <p:spPr>
              <a:xfrm>
                <a:off x="1813" y="-23813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486"/>
              </a:solidFill>
            </p:spPr>
          </p:sp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DDE0E50-5CC7-8881-A222-F84BE8779A9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1AE8DA1E-83D6-7840-096D-8E27F98BA6D5}"/>
                </a:ext>
              </a:extLst>
            </p:cNvPr>
            <p:cNvSpPr txBox="1"/>
            <p:nvPr/>
          </p:nvSpPr>
          <p:spPr>
            <a:xfrm>
              <a:off x="585279" y="7938619"/>
              <a:ext cx="711028" cy="205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4800" dirty="0">
                  <a:solidFill>
                    <a:srgbClr val="397DC9"/>
                  </a:solidFill>
                  <a:latin typeface="Noto Sans T Chinese Bold"/>
                </a:rPr>
                <a:t>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761</Words>
  <Application>Microsoft Macintosh PowerPoint</Application>
  <PresentationFormat>自訂</PresentationFormat>
  <Paragraphs>237</Paragraphs>
  <Slides>32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5" baseType="lpstr">
      <vt:lpstr>Arial</vt:lpstr>
      <vt:lpstr>Noto Sans T Chinese</vt:lpstr>
      <vt:lpstr>Gautami</vt:lpstr>
      <vt:lpstr>Arcade Gamer</vt:lpstr>
      <vt:lpstr>Marykate</vt:lpstr>
      <vt:lpstr>More Sugar</vt:lpstr>
      <vt:lpstr>Yuppy TC</vt:lpstr>
      <vt:lpstr>Noto Sans T Chinese Bold</vt:lpstr>
      <vt:lpstr>Calibri</vt:lpstr>
      <vt:lpstr>LANTINGHEI SC DEMIBOLD</vt:lpstr>
      <vt:lpstr>Consolas</vt:lpstr>
      <vt:lpstr>Agrandir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Pink Pastel Blue Yellow Cute Illustrative Join the Fandom Fandom Presentation</dc:title>
  <cp:lastModifiedBy>姿妤 陳</cp:lastModifiedBy>
  <cp:revision>26</cp:revision>
  <dcterms:created xsi:type="dcterms:W3CDTF">2006-08-16T00:00:00Z</dcterms:created>
  <dcterms:modified xsi:type="dcterms:W3CDTF">2023-12-02T09:05:36Z</dcterms:modified>
  <dc:identifier>DAFguBpB-ZI</dc:identifier>
</cp:coreProperties>
</file>